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B6842C7-B53A-4317-9B3B-7A5D5D135959}">
  <a:tblStyle styleId="{4B6842C7-B53A-4317-9B3B-7A5D5D13595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Burlington Vermont CAP</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95300" rtl="0">
              <a:lnSpc>
                <a:spcPct val="115000"/>
              </a:lnSpc>
              <a:spcBef>
                <a:spcPts val="0"/>
              </a:spcBef>
              <a:spcAft>
                <a:spcPts val="0"/>
              </a:spcAft>
              <a:buClr>
                <a:schemeClr val="dk1"/>
              </a:buClr>
              <a:buSzPts val="1100"/>
              <a:buFont typeface="Arial"/>
              <a:buNone/>
            </a:pPr>
            <a:r>
              <a:rPr lang="en-US" sz="950">
                <a:solidFill>
                  <a:srgbClr val="222222"/>
                </a:solidFill>
              </a:rPr>
              <a:t>Stress the importance of monitoring as an on-going re-adjusting tweaking of polices etc. </a:t>
            </a:r>
            <a:endParaRPr sz="950">
              <a:solidFill>
                <a:srgbClr val="222222"/>
              </a:solidFill>
            </a:endParaRPr>
          </a:p>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US" sz="950">
                <a:solidFill>
                  <a:srgbClr val="222222"/>
                </a:solidFill>
              </a:rPr>
              <a:t>From St. Louis Park, MN Feb. 2017 CAP</a:t>
            </a:r>
            <a:endParaRPr sz="950">
              <a:solidFill>
                <a:srgbClr val="222222"/>
              </a:solidFill>
            </a:endParaRPr>
          </a:p>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Trend data is used instead of variability..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I interviewed 30 people form in and around Northfield to find out what they know about CC, what actions they are taking and what solutions they have for CC. I have long lists of all the social ecological and environmental consequences of those climate changes.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The community needs the tools to participate in the mitigation of  and adapting to CC.</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95300" rtl="0">
              <a:lnSpc>
                <a:spcPct val="115000"/>
              </a:lnSpc>
              <a:spcBef>
                <a:spcPts val="0"/>
              </a:spcBef>
              <a:spcAft>
                <a:spcPts val="0"/>
              </a:spcAft>
              <a:buClr>
                <a:schemeClr val="dk1"/>
              </a:buClr>
              <a:buSzPts val="1100"/>
              <a:buFont typeface="Arial"/>
              <a:buNone/>
            </a:pPr>
            <a:r>
              <a:rPr lang="en-US">
                <a:solidFill>
                  <a:srgbClr val="222222"/>
                </a:solidFill>
              </a:rPr>
              <a:t>What hits me the hardest about those statements is the fact that we have the ability to help our citizens understand climate change and we have the ability to help them participate in its mitigation and adaptation by the community plans, standards, ordinances, programs, and policies that we manage. </a:t>
            </a:r>
            <a:endParaRPr>
              <a:solidFill>
                <a:srgbClr val="222222"/>
              </a:solidFill>
            </a:endParaRPr>
          </a:p>
          <a:p>
            <a:pPr indent="0" lvl="0" marL="0" rtl="0">
              <a:spcBef>
                <a:spcPts val="0"/>
              </a:spcBef>
              <a:spcAft>
                <a:spcPts val="0"/>
              </a:spcAft>
              <a:buClr>
                <a:schemeClr val="dk1"/>
              </a:buClr>
              <a:buSzPts val="1100"/>
              <a:buFont typeface="Arial"/>
              <a:buNone/>
            </a:pPr>
            <a:r>
              <a:t/>
            </a:r>
            <a:endParaRPr>
              <a:solidFill>
                <a:srgbClr val="222222"/>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US"/>
              <a:t>“Unprecedented events expected” MNPCA</a:t>
            </a:r>
            <a:endParaRPr/>
          </a:p>
          <a:p>
            <a:pPr indent="0" lvl="0" marL="0">
              <a:spcBef>
                <a:spcPts val="0"/>
              </a:spcBef>
              <a:spcAft>
                <a:spcPts val="0"/>
              </a:spcAft>
              <a:buNone/>
            </a:pPr>
            <a:r>
              <a:rPr lang="en-US" sz="1100">
                <a:solidFill>
                  <a:schemeClr val="dk1"/>
                </a:solidFill>
                <a:highlight>
                  <a:srgbClr val="FFFFFF"/>
                </a:highlight>
                <a:latin typeface="Verdana"/>
                <a:ea typeface="Verdana"/>
                <a:cs typeface="Verdana"/>
                <a:sym typeface="Verdana"/>
              </a:rPr>
              <a:t>“These are events in which six inches of rain covers more than 1000 square miles and the core of the event topped eight inches.” MNDNR </a:t>
            </a:r>
            <a:endParaRPr/>
          </a:p>
        </p:txBody>
      </p:sp>
      <p:sp>
        <p:nvSpPr>
          <p:cNvPr id="219" name="Shape 2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a:t>CAPAB is charged with developing a CAP. Some overlap will occur with all 4 initiatives.</a:t>
            </a:r>
            <a:endParaRPr/>
          </a:p>
        </p:txBody>
      </p:sp>
      <p:sp>
        <p:nvSpPr>
          <p:cNvPr id="93" name="Shape 9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There are many other efforts in effects now and being planned: COOP, organic farming, Carleton and St.Olaf, residential practices, public transit...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95300" rtl="0">
              <a:lnSpc>
                <a:spcPct val="115000"/>
              </a:lnSpc>
              <a:spcBef>
                <a:spcPts val="0"/>
              </a:spcBef>
              <a:spcAft>
                <a:spcPts val="0"/>
              </a:spcAft>
              <a:buClr>
                <a:schemeClr val="dk1"/>
              </a:buClr>
              <a:buSzPts val="1100"/>
              <a:buFont typeface="Arial"/>
              <a:buNone/>
            </a:pPr>
            <a:r>
              <a:t/>
            </a:r>
            <a:endParaRPr sz="950">
              <a:solidFill>
                <a:srgbClr val="222222"/>
              </a:solidFill>
            </a:endParaRPr>
          </a:p>
          <a:p>
            <a:pPr indent="0" lvl="0" marL="495300" rtl="0">
              <a:lnSpc>
                <a:spcPct val="115000"/>
              </a:lnSpc>
              <a:spcBef>
                <a:spcPts val="0"/>
              </a:spcBef>
              <a:spcAft>
                <a:spcPts val="0"/>
              </a:spcAft>
              <a:buClr>
                <a:schemeClr val="dk1"/>
              </a:buClr>
              <a:buSzPts val="1100"/>
              <a:buFont typeface="Arial"/>
              <a:buNone/>
            </a:pPr>
            <a:r>
              <a:rPr lang="en-US">
                <a:solidFill>
                  <a:srgbClr val="222222"/>
                </a:solidFill>
              </a:rPr>
              <a:t>Early community engagement: The city depends on its citizens for active involvement in plan development and later citizen involvement is essential to successful plan implementation. </a:t>
            </a:r>
            <a:endParaRPr>
              <a:solidFill>
                <a:srgbClr val="222222"/>
              </a:solidFill>
            </a:endParaRPr>
          </a:p>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50800" lvl="0" marL="228600" rtl="0">
              <a:lnSpc>
                <a:spcPct val="90000"/>
              </a:lnSpc>
              <a:spcBef>
                <a:spcPts val="1000"/>
              </a:spcBef>
              <a:spcAft>
                <a:spcPts val="0"/>
              </a:spcAft>
              <a:buClr>
                <a:schemeClr val="dk1"/>
              </a:buClr>
              <a:buSzPts val="1100"/>
              <a:buFont typeface="Arial"/>
              <a:buNone/>
            </a:pPr>
            <a:r>
              <a:rPr lang="en-US" sz="1400">
                <a:latin typeface="Calibri"/>
                <a:ea typeface="Calibri"/>
                <a:cs typeface="Calibri"/>
                <a:sym typeface="Calibri"/>
              </a:rPr>
              <a:t>Carbon free by 33 on page 19 in the With Hope report</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Some plans are phaseed.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495300" rtl="0">
              <a:lnSpc>
                <a:spcPct val="115000"/>
              </a:lnSpc>
              <a:spcBef>
                <a:spcPts val="0"/>
              </a:spcBef>
              <a:spcAft>
                <a:spcPts val="0"/>
              </a:spcAft>
              <a:buClr>
                <a:schemeClr val="dk1"/>
              </a:buClr>
              <a:buSzPts val="1100"/>
              <a:buFont typeface="Arial"/>
              <a:buNone/>
            </a:pPr>
            <a:r>
              <a:rPr lang="en-US" sz="1200">
                <a:solidFill>
                  <a:srgbClr val="222222"/>
                </a:solidFill>
              </a:rPr>
              <a:t>The first ten cities listed are cities that were included in the CAP Comparison study that was done in 2017 by the EWG for the EQC.  Note the wide range of carbon reduction goals. For plan success strategies and targets must be realistic with city, community and financial support. </a:t>
            </a:r>
            <a:endParaRPr sz="1200">
              <a:solidFill>
                <a:srgbClr val="222222"/>
              </a:solidFill>
            </a:endParaRPr>
          </a:p>
          <a:p>
            <a:pPr indent="0" lvl="0" marL="0">
              <a:spcBef>
                <a:spcPts val="0"/>
              </a:spcBef>
              <a:spcAft>
                <a:spcPts val="0"/>
              </a:spcAft>
              <a:buNone/>
            </a:pPr>
            <a:r>
              <a:t/>
            </a:r>
            <a:endParaRPr/>
          </a:p>
        </p:txBody>
      </p:sp>
      <p:sp>
        <p:nvSpPr>
          <p:cNvPr id="156" name="Shape 1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Shape 12"/>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lstStyle>
            <a:lvl1pPr indent="0" lvl="0" marL="0" marR="0" rtl="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Shape 13"/>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lstStyle>
            <a:lvl1pPr indent="0" lvl="0" marL="0" marR="0" rtl="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Shape 70"/>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Shape 76"/>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Shape 18"/>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Shape 19"/>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3" name="Shape 23"/>
        <p:cNvGrpSpPr/>
        <p:nvPr/>
      </p:nvGrpSpPr>
      <p:grpSpPr>
        <a:xfrm>
          <a:off x="0" y="0"/>
          <a:ext cx="0" cy="0"/>
          <a:chOff x="0" y="0"/>
          <a:chExt cx="0" cy="0"/>
        </a:xfrm>
      </p:grpSpPr>
      <p:sp>
        <p:nvSpPr>
          <p:cNvPr id="24" name="Shape 2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Shape 28"/>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9" name="Shape 29"/>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rgbClr val="888888"/>
              </a:buClr>
              <a:buSzPts val="28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Shape 34"/>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Shape 41"/>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2" name="Shape 42"/>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Shape 50"/>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1" name="Shape 5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6" name="Shape 56"/>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Shape 63"/>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100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1EFD8"/>
        </a:solid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Shape 7"/>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5.png"/><Relationship Id="rId9"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3.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idx="4294967295" type="ctrTitle"/>
          </p:nvPr>
        </p:nvSpPr>
        <p:spPr>
          <a:xfrm>
            <a:off x="1524000" y="1122386"/>
            <a:ext cx="9144000" cy="46677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lang="en-US"/>
              <a:t>Climate Action Planning in Northfield: An Overview for the Planning Commission</a:t>
            </a:r>
            <a:endParaRPr/>
          </a:p>
          <a:p>
            <a:pPr indent="0" lvl="0" marL="0" marR="0" rtl="0" algn="ctr">
              <a:lnSpc>
                <a:spcPct val="90000"/>
              </a:lnSpc>
              <a:spcBef>
                <a:spcPts val="0"/>
              </a:spcBef>
              <a:spcAft>
                <a:spcPts val="0"/>
              </a:spcAft>
              <a:buClr>
                <a:schemeClr val="dk1"/>
              </a:buClr>
              <a:buFont typeface="Calibri"/>
              <a:buNone/>
            </a:pPr>
            <a:r>
              <a:t/>
            </a:r>
            <a:endParaRPr/>
          </a:p>
          <a:p>
            <a:pPr indent="0" lvl="0" marL="0" marR="0" rtl="0" algn="ctr">
              <a:lnSpc>
                <a:spcPct val="90000"/>
              </a:lnSpc>
              <a:spcBef>
                <a:spcPts val="0"/>
              </a:spcBef>
              <a:spcAft>
                <a:spcPts val="0"/>
              </a:spcAft>
              <a:buClr>
                <a:schemeClr val="dk1"/>
              </a:buClr>
              <a:buFont typeface="Calibri"/>
              <a:buNone/>
            </a:pPr>
            <a:r>
              <a:rPr lang="en-US" sz="2400"/>
              <a:t>February</a:t>
            </a:r>
            <a:r>
              <a:rPr lang="en-US" sz="2400"/>
              <a:t> 15, 2018</a:t>
            </a:r>
            <a:endParaRPr sz="2400"/>
          </a:p>
          <a:p>
            <a:pPr indent="0" lvl="0" marL="0" marR="0" rtl="0" algn="ctr">
              <a:lnSpc>
                <a:spcPct val="90000"/>
              </a:lnSpc>
              <a:spcBef>
                <a:spcPts val="0"/>
              </a:spcBef>
              <a:spcAft>
                <a:spcPts val="0"/>
              </a:spcAft>
              <a:buClr>
                <a:schemeClr val="dk1"/>
              </a:buClr>
              <a:buFont typeface="Calibri"/>
              <a:buNone/>
            </a:pPr>
            <a:r>
              <a:rPr lang="en-US" sz="2400"/>
              <a:t>Presented by : Alex Miller and Carla Hansen, EQC members</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US"/>
              <a:t>Example of a Strategy - Mitigation</a:t>
            </a:r>
            <a:endParaRPr/>
          </a:p>
        </p:txBody>
      </p:sp>
      <p:pic>
        <p:nvPicPr>
          <p:cNvPr id="166" name="Shape 166"/>
          <p:cNvPicPr preferRelativeResize="0"/>
          <p:nvPr/>
        </p:nvPicPr>
        <p:blipFill>
          <a:blip r:embed="rId3">
            <a:alphaModFix/>
          </a:blip>
          <a:stretch>
            <a:fillRect/>
          </a:stretch>
        </p:blipFill>
        <p:spPr>
          <a:xfrm>
            <a:off x="1675075" y="1690825"/>
            <a:ext cx="9195225" cy="4651700"/>
          </a:xfrm>
          <a:prstGeom prst="rect">
            <a:avLst/>
          </a:prstGeom>
          <a:noFill/>
          <a:ln cap="flat" cmpd="sng" w="76200">
            <a:solidFill>
              <a:srgbClr val="B7B7B7"/>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idx="4294967295"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Stage 2 </a:t>
            </a:r>
            <a:r>
              <a:rPr lang="en-US"/>
              <a:t>CAP Development </a:t>
            </a:r>
            <a:r>
              <a:rPr lang="en-US"/>
              <a:t>(cont.)</a:t>
            </a:r>
            <a:endParaRPr/>
          </a:p>
        </p:txBody>
      </p:sp>
      <p:graphicFrame>
        <p:nvGraphicFramePr>
          <p:cNvPr id="172" name="Shape 172"/>
          <p:cNvGraphicFramePr/>
          <p:nvPr/>
        </p:nvGraphicFramePr>
        <p:xfrm>
          <a:off x="943525" y="1998000"/>
          <a:ext cx="3000000" cy="3000000"/>
        </p:xfrm>
        <a:graphic>
          <a:graphicData uri="http://schemas.openxmlformats.org/drawingml/2006/table">
            <a:tbl>
              <a:tblPr>
                <a:noFill/>
                <a:tableStyleId>{4B6842C7-B53A-4317-9B3B-7A5D5D135959}</a:tableStyleId>
              </a:tblPr>
              <a:tblGrid>
                <a:gridCol w="1502225"/>
                <a:gridCol w="1502225"/>
                <a:gridCol w="1502225"/>
                <a:gridCol w="1502225"/>
                <a:gridCol w="1502225"/>
                <a:gridCol w="1502225"/>
                <a:gridCol w="1502225"/>
              </a:tblGrid>
              <a:tr h="851900">
                <a:tc gridSpan="7">
                  <a:txBody>
                    <a:bodyPr>
                      <a:noAutofit/>
                    </a:bodyPr>
                    <a:lstStyle/>
                    <a:p>
                      <a:pPr indent="0" lvl="0" marL="0" rtl="0" algn="ctr">
                        <a:spcBef>
                          <a:spcPts val="0"/>
                        </a:spcBef>
                        <a:spcAft>
                          <a:spcPts val="0"/>
                        </a:spcAft>
                        <a:buNone/>
                      </a:pPr>
                      <a:r>
                        <a:rPr b="1" lang="en-US" sz="2400"/>
                        <a:t>2019</a:t>
                      </a:r>
                      <a:endParaRPr b="1" sz="2400"/>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A4C2F4"/>
                    </a:solidFill>
                  </a:tcPr>
                </a:tc>
                <a:tc hMerge="1"/>
                <a:tc hMerge="1"/>
                <a:tc hMerge="1"/>
                <a:tc hMerge="1"/>
                <a:tc hMerge="1"/>
                <a:tc hMerge="1"/>
              </a:tr>
              <a:tr h="645625">
                <a:tc>
                  <a:txBody>
                    <a:bodyPr>
                      <a:noAutofit/>
                    </a:bodyPr>
                    <a:lstStyle/>
                    <a:p>
                      <a:pPr indent="0" lvl="0" marL="0" rtl="0" algn="ctr">
                        <a:spcBef>
                          <a:spcPts val="0"/>
                        </a:spcBef>
                        <a:spcAft>
                          <a:spcPts val="0"/>
                        </a:spcAft>
                        <a:buNone/>
                      </a:pPr>
                      <a:r>
                        <a:rPr b="1" lang="en-US" sz="2400"/>
                        <a:t>Jun</a:t>
                      </a:r>
                      <a:endParaRPr b="1" sz="2400"/>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C9DAF8"/>
                    </a:solidFill>
                  </a:tcPr>
                </a:tc>
                <a:tc>
                  <a:txBody>
                    <a:bodyPr>
                      <a:noAutofit/>
                    </a:bodyPr>
                    <a:lstStyle/>
                    <a:p>
                      <a:pPr indent="0" lvl="0" marL="0" rtl="0" algn="ctr">
                        <a:spcBef>
                          <a:spcPts val="0"/>
                        </a:spcBef>
                        <a:spcAft>
                          <a:spcPts val="0"/>
                        </a:spcAft>
                        <a:buNone/>
                      </a:pPr>
                      <a:r>
                        <a:rPr b="1" lang="en-US" sz="2400"/>
                        <a:t>Aug</a:t>
                      </a:r>
                      <a:endParaRPr b="1" sz="2400"/>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C9DAF8"/>
                    </a:solidFill>
                  </a:tcPr>
                </a:tc>
                <a:tc>
                  <a:txBody>
                    <a:bodyPr>
                      <a:noAutofit/>
                    </a:bodyPr>
                    <a:lstStyle/>
                    <a:p>
                      <a:pPr indent="0" lvl="0" marL="0" rtl="0" algn="ctr">
                        <a:spcBef>
                          <a:spcPts val="0"/>
                        </a:spcBef>
                        <a:spcAft>
                          <a:spcPts val="0"/>
                        </a:spcAft>
                        <a:buNone/>
                      </a:pPr>
                      <a:r>
                        <a:rPr b="1" lang="en-US" sz="2400"/>
                        <a:t>Sep</a:t>
                      </a:r>
                      <a:endParaRPr b="1" sz="2400"/>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C9DAF8"/>
                    </a:solidFill>
                  </a:tcPr>
                </a:tc>
                <a:tc gridSpan="2">
                  <a:txBody>
                    <a:bodyPr>
                      <a:noAutofit/>
                    </a:bodyPr>
                    <a:lstStyle/>
                    <a:p>
                      <a:pPr indent="0" lvl="0" marL="0" rtl="0" algn="ctr">
                        <a:spcBef>
                          <a:spcPts val="0"/>
                        </a:spcBef>
                        <a:spcAft>
                          <a:spcPts val="0"/>
                        </a:spcAft>
                        <a:buNone/>
                      </a:pPr>
                      <a:r>
                        <a:rPr b="1" lang="en-US" sz="2400"/>
                        <a:t>Oct</a:t>
                      </a:r>
                      <a:endParaRPr b="1" sz="2400"/>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C9DAF8"/>
                    </a:solidFill>
                  </a:tcPr>
                </a:tc>
                <a:tc hMerge="1"/>
                <a:tc>
                  <a:txBody>
                    <a:bodyPr>
                      <a:noAutofit/>
                    </a:bodyPr>
                    <a:lstStyle/>
                    <a:p>
                      <a:pPr indent="0" lvl="0" marL="0" rtl="0" algn="ctr">
                        <a:spcBef>
                          <a:spcPts val="0"/>
                        </a:spcBef>
                        <a:spcAft>
                          <a:spcPts val="0"/>
                        </a:spcAft>
                        <a:buNone/>
                      </a:pPr>
                      <a:r>
                        <a:rPr b="1" lang="en-US" sz="2400"/>
                        <a:t>Nov</a:t>
                      </a:r>
                      <a:endParaRPr b="1" sz="2400"/>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C9DAF8"/>
                    </a:solidFill>
                  </a:tcPr>
                </a:tc>
                <a:tc>
                  <a:txBody>
                    <a:bodyPr>
                      <a:noAutofit/>
                    </a:bodyPr>
                    <a:lstStyle/>
                    <a:p>
                      <a:pPr indent="0" lvl="0" marL="0" rtl="0" algn="ctr">
                        <a:spcBef>
                          <a:spcPts val="0"/>
                        </a:spcBef>
                        <a:spcAft>
                          <a:spcPts val="0"/>
                        </a:spcAft>
                        <a:buNone/>
                      </a:pPr>
                      <a:r>
                        <a:rPr b="1" lang="en-US" sz="2400"/>
                        <a:t>Dec</a:t>
                      </a:r>
                      <a:endParaRPr b="1" sz="2400"/>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C9DAF8"/>
                    </a:solidFill>
                  </a:tcPr>
                </a:tc>
              </a:tr>
              <a:tr h="1659525">
                <a:tc>
                  <a:txBody>
                    <a:bodyPr>
                      <a:noAutofit/>
                    </a:bodyPr>
                    <a:lstStyle/>
                    <a:p>
                      <a:pPr indent="0" lvl="0" marL="0" rtl="0">
                        <a:lnSpc>
                          <a:spcPct val="115000"/>
                        </a:lnSpc>
                        <a:spcBef>
                          <a:spcPts val="0"/>
                        </a:spcBef>
                        <a:spcAft>
                          <a:spcPts val="0"/>
                        </a:spcAft>
                        <a:buClr>
                          <a:schemeClr val="dk1"/>
                        </a:buClr>
                        <a:buSzPts val="1100"/>
                        <a:buFont typeface="Arial"/>
                        <a:buNone/>
                      </a:pPr>
                      <a:r>
                        <a:rPr b="1" lang="en-US" sz="1800">
                          <a:solidFill>
                            <a:srgbClr val="222222"/>
                          </a:solidFill>
                        </a:rPr>
                        <a:t>Outline of CAP to EQC</a:t>
                      </a:r>
                      <a:endParaRPr b="1" sz="1800">
                        <a:solidFill>
                          <a:srgbClr val="222222"/>
                        </a:solidFill>
                      </a:endParaRPr>
                    </a:p>
                    <a:p>
                      <a:pPr indent="0" lvl="0" marL="0" rtl="0">
                        <a:spcBef>
                          <a:spcPts val="0"/>
                        </a:spcBef>
                        <a:spcAft>
                          <a:spcPts val="0"/>
                        </a:spcAft>
                        <a:buNone/>
                      </a:pPr>
                      <a:r>
                        <a:t/>
                      </a:r>
                      <a:endParaRPr b="1" sz="1800"/>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EFEFEF"/>
                    </a:solidFill>
                  </a:tcPr>
                </a:tc>
                <a:tc>
                  <a:txBody>
                    <a:bodyPr>
                      <a:noAutofit/>
                    </a:bodyPr>
                    <a:lstStyle/>
                    <a:p>
                      <a:pPr indent="0" lvl="0" marL="0" rtl="0">
                        <a:lnSpc>
                          <a:spcPct val="115000"/>
                        </a:lnSpc>
                        <a:spcBef>
                          <a:spcPts val="0"/>
                        </a:spcBef>
                        <a:spcAft>
                          <a:spcPts val="0"/>
                        </a:spcAft>
                        <a:buClr>
                          <a:schemeClr val="dk1"/>
                        </a:buClr>
                        <a:buSzPts val="1100"/>
                        <a:buFont typeface="Arial"/>
                        <a:buNone/>
                      </a:pPr>
                      <a:r>
                        <a:rPr b="1" lang="en-US" sz="1800">
                          <a:solidFill>
                            <a:srgbClr val="222222"/>
                          </a:solidFill>
                        </a:rPr>
                        <a:t>Draft of CAP to EQC</a:t>
                      </a:r>
                      <a:endParaRPr b="1" sz="1800">
                        <a:solidFill>
                          <a:srgbClr val="222222"/>
                        </a:solidFill>
                      </a:endParaRPr>
                    </a:p>
                    <a:p>
                      <a:pPr indent="0" lvl="0" marL="0" rtl="0">
                        <a:spcBef>
                          <a:spcPts val="0"/>
                        </a:spcBef>
                        <a:spcAft>
                          <a:spcPts val="0"/>
                        </a:spcAft>
                        <a:buNone/>
                      </a:pPr>
                      <a:r>
                        <a:t/>
                      </a:r>
                      <a:endParaRPr b="1" sz="1800"/>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EFEFEF"/>
                    </a:solidFill>
                  </a:tcPr>
                </a:tc>
                <a:tc>
                  <a:txBody>
                    <a:bodyPr>
                      <a:noAutofit/>
                    </a:bodyPr>
                    <a:lstStyle/>
                    <a:p>
                      <a:pPr indent="0" lvl="0" marL="0" rtl="0">
                        <a:lnSpc>
                          <a:spcPct val="115000"/>
                        </a:lnSpc>
                        <a:spcBef>
                          <a:spcPts val="0"/>
                        </a:spcBef>
                        <a:spcAft>
                          <a:spcPts val="0"/>
                        </a:spcAft>
                        <a:buClr>
                          <a:schemeClr val="dk1"/>
                        </a:buClr>
                        <a:buSzPts val="1100"/>
                        <a:buFont typeface="Arial"/>
                        <a:buNone/>
                      </a:pPr>
                      <a:r>
                        <a:rPr b="1" lang="en-US" sz="1800">
                          <a:solidFill>
                            <a:srgbClr val="222222"/>
                          </a:solidFill>
                        </a:rPr>
                        <a:t>Draft of CAP to council</a:t>
                      </a:r>
                      <a:endParaRPr b="1" sz="1800">
                        <a:solidFill>
                          <a:srgbClr val="222222"/>
                        </a:solidFill>
                      </a:endParaRPr>
                    </a:p>
                    <a:p>
                      <a:pPr indent="0" lvl="0" marL="0" rtl="0">
                        <a:spcBef>
                          <a:spcPts val="0"/>
                        </a:spcBef>
                        <a:spcAft>
                          <a:spcPts val="0"/>
                        </a:spcAft>
                        <a:buNone/>
                      </a:pPr>
                      <a:r>
                        <a:t/>
                      </a:r>
                      <a:endParaRPr b="1" sz="1800"/>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EFEFEF"/>
                    </a:solidFill>
                  </a:tcPr>
                </a:tc>
                <a:tc>
                  <a:txBody>
                    <a:bodyPr>
                      <a:noAutofit/>
                    </a:bodyPr>
                    <a:lstStyle/>
                    <a:p>
                      <a:pPr indent="0" lvl="0" marL="0" rtl="0">
                        <a:lnSpc>
                          <a:spcPct val="115000"/>
                        </a:lnSpc>
                        <a:spcBef>
                          <a:spcPts val="0"/>
                        </a:spcBef>
                        <a:spcAft>
                          <a:spcPts val="0"/>
                        </a:spcAft>
                        <a:buClr>
                          <a:schemeClr val="dk1"/>
                        </a:buClr>
                        <a:buSzPts val="1100"/>
                        <a:buFont typeface="Arial"/>
                        <a:buNone/>
                      </a:pPr>
                      <a:r>
                        <a:rPr b="1" lang="en-US" sz="1800">
                          <a:solidFill>
                            <a:srgbClr val="222222"/>
                          </a:solidFill>
                        </a:rPr>
                        <a:t>Final draft of CAP to EQC</a:t>
                      </a:r>
                      <a:endParaRPr b="1" sz="1800">
                        <a:solidFill>
                          <a:srgbClr val="222222"/>
                        </a:solidFill>
                      </a:endParaRPr>
                    </a:p>
                    <a:p>
                      <a:pPr indent="0" lvl="0" marL="0" rtl="0">
                        <a:spcBef>
                          <a:spcPts val="0"/>
                        </a:spcBef>
                        <a:spcAft>
                          <a:spcPts val="0"/>
                        </a:spcAft>
                        <a:buNone/>
                      </a:pPr>
                      <a:r>
                        <a:t/>
                      </a:r>
                      <a:endParaRPr b="1" sz="1800"/>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EFEFEF"/>
                    </a:solidFill>
                  </a:tcPr>
                </a:tc>
                <a:tc>
                  <a:txBody>
                    <a:bodyPr>
                      <a:noAutofit/>
                    </a:bodyPr>
                    <a:lstStyle/>
                    <a:p>
                      <a:pPr indent="0" lvl="0" marL="0" rtl="0">
                        <a:lnSpc>
                          <a:spcPct val="115000"/>
                        </a:lnSpc>
                        <a:spcBef>
                          <a:spcPts val="0"/>
                        </a:spcBef>
                        <a:spcAft>
                          <a:spcPts val="0"/>
                        </a:spcAft>
                        <a:buNone/>
                      </a:pPr>
                      <a:r>
                        <a:rPr b="1" lang="en-US" sz="1800">
                          <a:solidFill>
                            <a:srgbClr val="222222"/>
                          </a:solidFill>
                        </a:rPr>
                        <a:t>EQC recommend</a:t>
                      </a:r>
                      <a:endParaRPr b="1" sz="1800">
                        <a:solidFill>
                          <a:srgbClr val="222222"/>
                        </a:solidFill>
                      </a:endParaRPr>
                    </a:p>
                    <a:p>
                      <a:pPr indent="0" lvl="0" marL="0" rtl="0">
                        <a:lnSpc>
                          <a:spcPct val="115000"/>
                        </a:lnSpc>
                        <a:spcBef>
                          <a:spcPts val="0"/>
                        </a:spcBef>
                        <a:spcAft>
                          <a:spcPts val="0"/>
                        </a:spcAft>
                        <a:buClr>
                          <a:schemeClr val="dk1"/>
                        </a:buClr>
                        <a:buSzPts val="1100"/>
                        <a:buFont typeface="Arial"/>
                        <a:buNone/>
                      </a:pPr>
                      <a:r>
                        <a:rPr b="1" lang="en-US" sz="1800">
                          <a:solidFill>
                            <a:srgbClr val="222222"/>
                          </a:solidFill>
                        </a:rPr>
                        <a:t>CAP to council</a:t>
                      </a:r>
                      <a:endParaRPr b="1" sz="1800">
                        <a:solidFill>
                          <a:srgbClr val="222222"/>
                        </a:solidFill>
                      </a:endParaRPr>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EFEFEF"/>
                    </a:solidFill>
                  </a:tcPr>
                </a:tc>
                <a:tc>
                  <a:txBody>
                    <a:bodyPr>
                      <a:noAutofit/>
                    </a:bodyPr>
                    <a:lstStyle/>
                    <a:p>
                      <a:pPr indent="0" lvl="0" marL="0" rtl="0">
                        <a:lnSpc>
                          <a:spcPct val="115000"/>
                        </a:lnSpc>
                        <a:spcBef>
                          <a:spcPts val="0"/>
                        </a:spcBef>
                        <a:spcAft>
                          <a:spcPts val="0"/>
                        </a:spcAft>
                        <a:buClr>
                          <a:schemeClr val="dk1"/>
                        </a:buClr>
                        <a:buSzPts val="1100"/>
                        <a:buFont typeface="Arial"/>
                        <a:buNone/>
                      </a:pPr>
                      <a:r>
                        <a:rPr b="1" lang="en-US" sz="1800">
                          <a:solidFill>
                            <a:srgbClr val="222222"/>
                          </a:solidFill>
                        </a:rPr>
                        <a:t>EQC recommend CAP resolution to council </a:t>
                      </a:r>
                      <a:endParaRPr b="1" sz="1800"/>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EFEFEF"/>
                    </a:solidFill>
                  </a:tcPr>
                </a:tc>
                <a:tc>
                  <a:txBody>
                    <a:bodyPr>
                      <a:noAutofit/>
                    </a:bodyPr>
                    <a:lstStyle/>
                    <a:p>
                      <a:pPr indent="0" lvl="0" marL="0" rtl="0">
                        <a:lnSpc>
                          <a:spcPct val="115000"/>
                        </a:lnSpc>
                        <a:spcBef>
                          <a:spcPts val="0"/>
                        </a:spcBef>
                        <a:spcAft>
                          <a:spcPts val="0"/>
                        </a:spcAft>
                        <a:buClr>
                          <a:schemeClr val="dk1"/>
                        </a:buClr>
                        <a:buSzPts val="1100"/>
                        <a:buFont typeface="Arial"/>
                        <a:buNone/>
                      </a:pPr>
                      <a:r>
                        <a:rPr b="1" lang="en-US" sz="1800">
                          <a:solidFill>
                            <a:srgbClr val="222222"/>
                          </a:solidFill>
                        </a:rPr>
                        <a:t>Adoption of CAP by council</a:t>
                      </a:r>
                      <a:endParaRPr b="1" sz="1800">
                        <a:solidFill>
                          <a:schemeClr val="dk1"/>
                        </a:solidFill>
                      </a:endParaRPr>
                    </a:p>
                    <a:p>
                      <a:pPr indent="0" lvl="0" marL="0" rtl="0">
                        <a:spcBef>
                          <a:spcPts val="0"/>
                        </a:spcBef>
                        <a:spcAft>
                          <a:spcPts val="0"/>
                        </a:spcAft>
                        <a:buNone/>
                      </a:pPr>
                      <a:r>
                        <a:t/>
                      </a:r>
                      <a:endParaRPr b="1" sz="1800"/>
                    </a:p>
                  </a:txBody>
                  <a:tcPr marT="91425" marB="91425" marR="91425" marL="91425">
                    <a:lnL cap="flat" cmpd="sng" w="28575">
                      <a:solidFill>
                        <a:srgbClr val="999999"/>
                      </a:solidFill>
                      <a:prstDash val="solid"/>
                      <a:round/>
                      <a:headEnd len="sm" w="sm" type="none"/>
                      <a:tailEnd len="sm" w="sm" type="none"/>
                    </a:lnL>
                    <a:lnR cap="flat" cmpd="sng" w="28575">
                      <a:solidFill>
                        <a:srgbClr val="999999"/>
                      </a:solidFill>
                      <a:prstDash val="solid"/>
                      <a:round/>
                      <a:headEnd len="sm" w="sm" type="none"/>
                      <a:tailEnd len="sm" w="sm" type="none"/>
                    </a:lnR>
                    <a:lnT cap="flat" cmpd="sng" w="28575">
                      <a:solidFill>
                        <a:srgbClr val="999999"/>
                      </a:solidFill>
                      <a:prstDash val="solid"/>
                      <a:round/>
                      <a:headEnd len="sm" w="sm" type="none"/>
                      <a:tailEnd len="sm" w="sm" type="none"/>
                    </a:lnT>
                    <a:lnB cap="flat" cmpd="sng" w="28575">
                      <a:solidFill>
                        <a:srgbClr val="999999"/>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Stage 3 CAP Implementation and Monitoring </a:t>
            </a:r>
            <a:endParaRPr/>
          </a:p>
          <a:p>
            <a:pPr indent="0" lvl="0" marL="0" rtl="0" algn="ctr">
              <a:spcBef>
                <a:spcPts val="0"/>
              </a:spcBef>
              <a:spcAft>
                <a:spcPts val="0"/>
              </a:spcAft>
              <a:buNone/>
            </a:pPr>
            <a:r>
              <a:rPr lang="en-US"/>
              <a:t>January 2020</a:t>
            </a:r>
            <a:endParaRPr/>
          </a:p>
        </p:txBody>
      </p:sp>
      <p:sp>
        <p:nvSpPr>
          <p:cNvPr id="178" name="Shape 178"/>
          <p:cNvSpPr txBox="1"/>
          <p:nvPr>
            <p:ph idx="1" type="body"/>
          </p:nvPr>
        </p:nvSpPr>
        <p:spPr>
          <a:xfrm>
            <a:off x="838200" y="1825625"/>
            <a:ext cx="10515600" cy="4351200"/>
          </a:xfrm>
          <a:prstGeom prst="rect">
            <a:avLst/>
          </a:prstGeom>
        </p:spPr>
        <p:txBody>
          <a:bodyPr anchorCtr="0" anchor="t" bIns="91425" lIns="91425" spcFirstLastPara="1" rIns="91425" wrap="square" tIns="91425">
            <a:noAutofit/>
          </a:bodyPr>
          <a:lstStyle/>
          <a:p>
            <a:pPr indent="-50800" lvl="0" marL="228600" rtl="0" algn="ctr">
              <a:spcBef>
                <a:spcPts val="1000"/>
              </a:spcBef>
              <a:spcAft>
                <a:spcPts val="0"/>
              </a:spcAft>
              <a:buNone/>
            </a:pPr>
            <a:r>
              <a:t/>
            </a:r>
            <a:endParaRPr b="1"/>
          </a:p>
          <a:p>
            <a:pPr indent="-50800" lvl="0" marL="228600" algn="ctr">
              <a:spcBef>
                <a:spcPts val="1000"/>
              </a:spcBef>
              <a:spcAft>
                <a:spcPts val="0"/>
              </a:spcAft>
              <a:buNone/>
            </a:pPr>
            <a:r>
              <a:rPr b="1" lang="en-US"/>
              <a:t>Need to have careful follow through and accounting</a:t>
            </a:r>
            <a:endParaRPr b="1"/>
          </a:p>
          <a:p>
            <a:pPr indent="-50800" lvl="0" marL="228600" algn="ctr">
              <a:spcBef>
                <a:spcPts val="1000"/>
              </a:spcBef>
              <a:spcAft>
                <a:spcPts val="0"/>
              </a:spcAft>
              <a:buNone/>
            </a:pPr>
            <a:r>
              <a:t/>
            </a:r>
            <a:endParaRPr/>
          </a:p>
          <a:p>
            <a:pPr indent="0" lvl="0" marL="0" algn="ctr">
              <a:spcBef>
                <a:spcPts val="1000"/>
              </a:spcBef>
              <a:spcAft>
                <a:spcPts val="0"/>
              </a:spcAft>
              <a:buNone/>
            </a:pPr>
            <a:r>
              <a:rPr lang="en-US"/>
              <a:t>What is being implemented?</a:t>
            </a:r>
            <a:endParaRPr/>
          </a:p>
          <a:p>
            <a:pPr indent="0" lvl="0" marL="0" algn="ctr">
              <a:spcBef>
                <a:spcPts val="1000"/>
              </a:spcBef>
              <a:spcAft>
                <a:spcPts val="0"/>
              </a:spcAft>
              <a:buNone/>
            </a:pPr>
            <a:r>
              <a:rPr lang="en-US"/>
              <a:t>Who is responsible for implementation and monitoring?</a:t>
            </a:r>
            <a:endParaRPr/>
          </a:p>
          <a:p>
            <a:pPr indent="0" lvl="0" marL="0" rtl="0" algn="ctr">
              <a:spcBef>
                <a:spcPts val="1000"/>
              </a:spcBef>
              <a:spcAft>
                <a:spcPts val="0"/>
              </a:spcAft>
              <a:buNone/>
            </a:pPr>
            <a:r>
              <a:rPr lang="en-US"/>
              <a:t>How the strategy is funded or budgeted for?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idx="4294967295" type="title"/>
          </p:nvPr>
        </p:nvSpPr>
        <p:spPr>
          <a:xfrm>
            <a:off x="838200" y="416500"/>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t/>
            </a:r>
            <a:endParaRPr/>
          </a:p>
        </p:txBody>
      </p:sp>
      <p:pic>
        <p:nvPicPr>
          <p:cNvPr id="184" name="Shape 184"/>
          <p:cNvPicPr preferRelativeResize="0"/>
          <p:nvPr/>
        </p:nvPicPr>
        <p:blipFill>
          <a:blip r:embed="rId3">
            <a:alphaModFix/>
          </a:blip>
          <a:stretch>
            <a:fillRect/>
          </a:stretch>
        </p:blipFill>
        <p:spPr>
          <a:xfrm>
            <a:off x="1204600" y="416500"/>
            <a:ext cx="9269100" cy="6111825"/>
          </a:xfrm>
          <a:prstGeom prst="rect">
            <a:avLst/>
          </a:prstGeom>
          <a:noFill/>
          <a:ln cap="flat" cmpd="sng" w="38100">
            <a:solidFill>
              <a:srgbClr val="B7B7B7"/>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Climate Change in Minnesota </a:t>
            </a:r>
            <a:endParaRPr/>
          </a:p>
        </p:txBody>
      </p:sp>
      <p:pic>
        <p:nvPicPr>
          <p:cNvPr id="190" name="Shape 190"/>
          <p:cNvPicPr preferRelativeResize="0"/>
          <p:nvPr/>
        </p:nvPicPr>
        <p:blipFill>
          <a:blip r:embed="rId3">
            <a:alphaModFix/>
          </a:blip>
          <a:stretch>
            <a:fillRect/>
          </a:stretch>
        </p:blipFill>
        <p:spPr>
          <a:xfrm>
            <a:off x="2183250" y="1794400"/>
            <a:ext cx="7619999" cy="4703076"/>
          </a:xfrm>
          <a:prstGeom prst="rect">
            <a:avLst/>
          </a:prstGeom>
          <a:noFill/>
          <a:ln cap="flat" cmpd="sng" w="76200">
            <a:solidFill>
              <a:srgbClr val="999999"/>
            </a:solidFill>
            <a:prstDash val="solid"/>
            <a:round/>
            <a:headEnd len="sm" w="sm" type="none"/>
            <a:tailEnd len="sm" w="sm" type="none"/>
          </a:ln>
        </p:spPr>
      </p:pic>
      <p:sp>
        <p:nvSpPr>
          <p:cNvPr id="191" name="Shape 191"/>
          <p:cNvSpPr/>
          <p:nvPr/>
        </p:nvSpPr>
        <p:spPr>
          <a:xfrm>
            <a:off x="2502450" y="2875950"/>
            <a:ext cx="4577400" cy="1869000"/>
          </a:xfrm>
          <a:prstGeom prst="flowChartConnector">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Climate Change in Minnesota </a:t>
            </a:r>
            <a:endParaRPr/>
          </a:p>
        </p:txBody>
      </p:sp>
      <p:pic>
        <p:nvPicPr>
          <p:cNvPr id="197" name="Shape 197"/>
          <p:cNvPicPr preferRelativeResize="0"/>
          <p:nvPr/>
        </p:nvPicPr>
        <p:blipFill>
          <a:blip r:embed="rId3">
            <a:alphaModFix/>
          </a:blip>
          <a:stretch>
            <a:fillRect/>
          </a:stretch>
        </p:blipFill>
        <p:spPr>
          <a:xfrm>
            <a:off x="2286000" y="1690825"/>
            <a:ext cx="7495801" cy="4637650"/>
          </a:xfrm>
          <a:prstGeom prst="rect">
            <a:avLst/>
          </a:prstGeom>
          <a:noFill/>
          <a:ln cap="flat" cmpd="sng" w="76200">
            <a:solidFill>
              <a:srgbClr val="CCCCCC"/>
            </a:solidFill>
            <a:prstDash val="solid"/>
            <a:round/>
            <a:headEnd len="sm" w="sm" type="none"/>
            <a:tailEnd len="sm" w="sm" type="none"/>
          </a:ln>
        </p:spPr>
      </p:pic>
      <p:sp>
        <p:nvSpPr>
          <p:cNvPr id="198" name="Shape 198"/>
          <p:cNvSpPr/>
          <p:nvPr/>
        </p:nvSpPr>
        <p:spPr>
          <a:xfrm>
            <a:off x="2286000" y="2676575"/>
            <a:ext cx="4545600" cy="1735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Local </a:t>
            </a:r>
            <a:r>
              <a:rPr lang="en-US"/>
              <a:t>Climate Change  </a:t>
            </a:r>
            <a:endParaRPr/>
          </a:p>
        </p:txBody>
      </p:sp>
      <p:sp>
        <p:nvSpPr>
          <p:cNvPr id="204" name="Shape 204"/>
          <p:cNvSpPr txBox="1"/>
          <p:nvPr>
            <p:ph idx="1" type="body"/>
          </p:nvPr>
        </p:nvSpPr>
        <p:spPr>
          <a:xfrm>
            <a:off x="838200" y="1825625"/>
            <a:ext cx="10515600" cy="4351200"/>
          </a:xfrm>
          <a:prstGeom prst="rect">
            <a:avLst/>
          </a:prstGeom>
        </p:spPr>
        <p:txBody>
          <a:bodyPr anchorCtr="0" anchor="t" bIns="91425" lIns="91425" spcFirstLastPara="1" rIns="91425" wrap="square" tIns="91425">
            <a:noAutofit/>
          </a:bodyPr>
          <a:lstStyle/>
          <a:p>
            <a:pPr indent="0" lvl="0" marL="0" rtl="0">
              <a:spcBef>
                <a:spcPts val="1000"/>
              </a:spcBef>
              <a:spcAft>
                <a:spcPts val="0"/>
              </a:spcAft>
              <a:buNone/>
            </a:pPr>
            <a:r>
              <a:rPr b="1" lang="en-US"/>
              <a:t>Less winter</a:t>
            </a:r>
            <a:r>
              <a:rPr lang="en-US"/>
              <a:t> hurts winter businesses, outdoor winter recreation,  our lakes, and our farmers’ fields. </a:t>
            </a:r>
            <a:endParaRPr/>
          </a:p>
          <a:p>
            <a:pPr indent="0" lvl="0" marL="0" rtl="0">
              <a:spcBef>
                <a:spcPts val="1000"/>
              </a:spcBef>
              <a:spcAft>
                <a:spcPts val="0"/>
              </a:spcAft>
              <a:buNone/>
            </a:pPr>
            <a:r>
              <a:rPr b="1" lang="en-US"/>
              <a:t>More water </a:t>
            </a:r>
            <a:r>
              <a:rPr lang="en-US"/>
              <a:t>damages homes and businesses and burdens our infrastructure. We </a:t>
            </a:r>
            <a:r>
              <a:rPr lang="en-US"/>
              <a:t>“...get less value out of the water.” </a:t>
            </a:r>
            <a:endParaRPr/>
          </a:p>
          <a:p>
            <a:pPr indent="0" lvl="0" marL="0" rtl="0">
              <a:spcBef>
                <a:spcPts val="1000"/>
              </a:spcBef>
              <a:spcAft>
                <a:spcPts val="0"/>
              </a:spcAft>
              <a:buNone/>
            </a:pPr>
            <a:r>
              <a:rPr b="1" lang="en-US"/>
              <a:t>Warmer temperature</a:t>
            </a:r>
            <a:r>
              <a:rPr lang="en-US"/>
              <a:t> hurts our lakes and is causing range shift of traditional vegetation, animals, and insects. </a:t>
            </a:r>
            <a:endParaRPr/>
          </a:p>
          <a:p>
            <a:pPr indent="-50800" lvl="0" marL="2514600" rtl="0">
              <a:spcBef>
                <a:spcPts val="1000"/>
              </a:spcBef>
              <a:spcAft>
                <a:spcPts val="0"/>
              </a:spcAft>
              <a:buNone/>
            </a:pPr>
            <a:r>
              <a:t/>
            </a:r>
            <a:endParaRPr/>
          </a:p>
          <a:p>
            <a:pPr indent="-50800" lvl="0" marL="2514600" rtl="0">
              <a:spcBef>
                <a:spcPts val="1000"/>
              </a:spcBef>
              <a:spcAft>
                <a:spcPts val="0"/>
              </a:spcAft>
              <a:buNone/>
            </a:pPr>
            <a:r>
              <a:rPr b="1" lang="en-US"/>
              <a:t>They know what needs to be done.</a:t>
            </a:r>
            <a:endParaRPr b="1"/>
          </a:p>
          <a:p>
            <a:pPr indent="-50800" lvl="0" marL="228600" rtl="0">
              <a:spcBef>
                <a:spcPts val="10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Local Climate Change  </a:t>
            </a:r>
            <a:endParaRPr/>
          </a:p>
        </p:txBody>
      </p:sp>
      <p:sp>
        <p:nvSpPr>
          <p:cNvPr id="210" name="Shape 210"/>
          <p:cNvSpPr txBox="1"/>
          <p:nvPr>
            <p:ph idx="4294967295" type="body"/>
          </p:nvPr>
        </p:nvSpPr>
        <p:spPr>
          <a:xfrm>
            <a:off x="585325" y="1527575"/>
            <a:ext cx="11178300" cy="52536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rPr b="1" lang="en-US" sz="3000"/>
              <a:t>The citizens suggest that the City:</a:t>
            </a:r>
            <a:endParaRPr b="1" sz="3000"/>
          </a:p>
          <a:p>
            <a:pPr indent="-50800" lvl="0" marL="228600" rtl="0" algn="ctr">
              <a:spcBef>
                <a:spcPts val="1000"/>
              </a:spcBef>
              <a:spcAft>
                <a:spcPts val="0"/>
              </a:spcAft>
              <a:buNone/>
            </a:pPr>
            <a:r>
              <a:t/>
            </a:r>
            <a:endParaRPr b="1" sz="1100"/>
          </a:p>
          <a:p>
            <a:pPr indent="-50800" lvl="0" marL="228600" rtl="0">
              <a:spcBef>
                <a:spcPts val="1000"/>
              </a:spcBef>
              <a:spcAft>
                <a:spcPts val="0"/>
              </a:spcAft>
              <a:buNone/>
            </a:pPr>
            <a:r>
              <a:rPr lang="en-US" sz="2400"/>
              <a:t>Provides more climate change/sustainable </a:t>
            </a:r>
            <a:r>
              <a:rPr b="1" lang="en-US" sz="2400"/>
              <a:t>education</a:t>
            </a:r>
            <a:r>
              <a:rPr lang="en-US" sz="2400"/>
              <a:t> in the schools and the community.</a:t>
            </a:r>
            <a:endParaRPr sz="2400"/>
          </a:p>
          <a:p>
            <a:pPr indent="-50800" lvl="0" marL="228600" rtl="0">
              <a:spcBef>
                <a:spcPts val="1000"/>
              </a:spcBef>
              <a:spcAft>
                <a:spcPts val="0"/>
              </a:spcAft>
              <a:buNone/>
            </a:pPr>
            <a:r>
              <a:t/>
            </a:r>
            <a:endParaRPr sz="2400"/>
          </a:p>
          <a:p>
            <a:pPr indent="-50800" lvl="0" marL="228600" rtl="0">
              <a:spcBef>
                <a:spcPts val="1000"/>
              </a:spcBef>
              <a:spcAft>
                <a:spcPts val="0"/>
              </a:spcAft>
              <a:buNone/>
            </a:pPr>
            <a:r>
              <a:rPr lang="en-US" sz="2400"/>
              <a:t>Support its citizens by initiating, updating, and enforcing policies, codes and incentives that will ensure </a:t>
            </a:r>
            <a:endParaRPr sz="2400"/>
          </a:p>
          <a:p>
            <a:pPr indent="-381000" lvl="6" marL="3200400" rtl="0">
              <a:spcBef>
                <a:spcPts val="500"/>
              </a:spcBef>
              <a:spcAft>
                <a:spcPts val="0"/>
              </a:spcAft>
              <a:buSzPts val="2400"/>
              <a:buChar char="❏"/>
            </a:pPr>
            <a:r>
              <a:rPr lang="en-US" sz="2400"/>
              <a:t>green or smart building practices</a:t>
            </a:r>
            <a:endParaRPr sz="2400"/>
          </a:p>
          <a:p>
            <a:pPr indent="-381000" lvl="6" marL="3200400" rtl="0">
              <a:spcBef>
                <a:spcPts val="0"/>
              </a:spcBef>
              <a:spcAft>
                <a:spcPts val="0"/>
              </a:spcAft>
              <a:buSzPts val="2400"/>
              <a:buChar char="❏"/>
            </a:pPr>
            <a:r>
              <a:rPr lang="en-US" sz="2400"/>
              <a:t>make renewable energy options available</a:t>
            </a:r>
            <a:endParaRPr sz="2400"/>
          </a:p>
          <a:p>
            <a:pPr indent="-381000" lvl="6" marL="3200400" rtl="0">
              <a:spcBef>
                <a:spcPts val="0"/>
              </a:spcBef>
              <a:spcAft>
                <a:spcPts val="0"/>
              </a:spcAft>
              <a:buSzPts val="2400"/>
              <a:buChar char="❏"/>
            </a:pPr>
            <a:r>
              <a:rPr lang="en-US" sz="2400"/>
              <a:t>require better land use practices</a:t>
            </a:r>
            <a:endParaRPr sz="2400"/>
          </a:p>
          <a:p>
            <a:pPr indent="-381000" lvl="6" marL="3200400" rtl="0">
              <a:spcBef>
                <a:spcPts val="0"/>
              </a:spcBef>
              <a:spcAft>
                <a:spcPts val="0"/>
              </a:spcAft>
              <a:buSzPts val="2400"/>
              <a:buChar char="❏"/>
            </a:pPr>
            <a:r>
              <a:rPr lang="en-US" sz="2400"/>
              <a:t>provide additional public transportation options.</a:t>
            </a:r>
            <a:endParaRPr sz="2400"/>
          </a:p>
          <a:p>
            <a:pPr indent="-50800" lvl="0" marL="1143000" rtl="0" algn="ctr">
              <a:spcBef>
                <a:spcPts val="1000"/>
              </a:spcBef>
              <a:spcAft>
                <a:spcPts val="0"/>
              </a:spcAft>
              <a:buNone/>
            </a:pPr>
            <a:r>
              <a:t/>
            </a:r>
            <a:endParaRPr sz="2400"/>
          </a:p>
          <a:p>
            <a:pPr indent="-50800" lvl="0" marL="228600" rtl="0" algn="ctr">
              <a:spcBef>
                <a:spcPts val="1000"/>
              </a:spcBef>
              <a:spcAft>
                <a:spcPts val="0"/>
              </a:spcAft>
              <a:buNone/>
            </a:pPr>
            <a:r>
              <a:rPr lang="en-US" sz="2400"/>
              <a:t>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966700" y="365125"/>
            <a:ext cx="10515600" cy="132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CAP Development and the Planning Commission</a:t>
            </a:r>
            <a:endParaRPr/>
          </a:p>
        </p:txBody>
      </p:sp>
      <p:sp>
        <p:nvSpPr>
          <p:cNvPr id="216" name="Shape 216"/>
          <p:cNvSpPr txBox="1"/>
          <p:nvPr>
            <p:ph idx="1" type="body"/>
          </p:nvPr>
        </p:nvSpPr>
        <p:spPr>
          <a:xfrm>
            <a:off x="838200" y="1825625"/>
            <a:ext cx="10515600" cy="4835700"/>
          </a:xfrm>
          <a:prstGeom prst="rect">
            <a:avLst/>
          </a:prstGeom>
        </p:spPr>
        <p:txBody>
          <a:bodyPr anchorCtr="0" anchor="t" bIns="91425" lIns="91425" spcFirstLastPara="1" rIns="91425" wrap="square" tIns="91425">
            <a:noAutofit/>
          </a:bodyPr>
          <a:lstStyle/>
          <a:p>
            <a:pPr indent="-50800" lvl="0" marL="228600" rtl="0" algn="ctr">
              <a:spcBef>
                <a:spcPts val="1000"/>
              </a:spcBef>
              <a:spcAft>
                <a:spcPts val="0"/>
              </a:spcAft>
              <a:buNone/>
            </a:pPr>
            <a:r>
              <a:t/>
            </a:r>
            <a:endParaRPr b="1"/>
          </a:p>
          <a:p>
            <a:pPr indent="-50800" lvl="0" marL="228600" rtl="0" algn="ctr">
              <a:spcBef>
                <a:spcPts val="1000"/>
              </a:spcBef>
              <a:spcAft>
                <a:spcPts val="0"/>
              </a:spcAft>
              <a:buNone/>
            </a:pPr>
            <a:r>
              <a:rPr lang="en-US"/>
              <a:t>“The built environment is a primary contributor to climate change and GHG emissions …. Importance must be placed on changing development patterns, transportation systems and regulations ….”</a:t>
            </a:r>
            <a:endParaRPr/>
          </a:p>
          <a:p>
            <a:pPr indent="-50800" lvl="0" marL="228600" rtl="0" algn="ctr">
              <a:spcBef>
                <a:spcPts val="1000"/>
              </a:spcBef>
              <a:spcAft>
                <a:spcPts val="0"/>
              </a:spcAft>
              <a:buNone/>
            </a:pPr>
            <a:r>
              <a:t/>
            </a:r>
            <a:endParaRPr/>
          </a:p>
          <a:p>
            <a:pPr indent="-50800" lvl="0" marL="228600" rtl="0" algn="ctr">
              <a:spcBef>
                <a:spcPts val="1000"/>
              </a:spcBef>
              <a:spcAft>
                <a:spcPts val="0"/>
              </a:spcAft>
              <a:buNone/>
            </a:pPr>
            <a:r>
              <a:rPr lang="en-US"/>
              <a:t>“Changing </a:t>
            </a:r>
            <a:r>
              <a:rPr lang="en-US" u="sng"/>
              <a:t>societal actions</a:t>
            </a:r>
            <a:r>
              <a:rPr lang="en-US"/>
              <a:t> can slow the pace of climate change, mitigate the changes that do occur and allow adaptation to the ultimate effects of climate change.”</a:t>
            </a:r>
            <a:endParaRPr/>
          </a:p>
          <a:p>
            <a:pPr indent="0" lvl="0" marL="0" rtl="0" algn="l">
              <a:spcBef>
                <a:spcPts val="1000"/>
              </a:spcBef>
              <a:spcAft>
                <a:spcPts val="0"/>
              </a:spcAft>
              <a:buNone/>
            </a:pPr>
            <a:r>
              <a:t/>
            </a:r>
            <a:endParaRPr sz="1800"/>
          </a:p>
          <a:p>
            <a:pPr indent="0" lvl="0" marL="0" rtl="0" algn="ctr">
              <a:spcBef>
                <a:spcPts val="1000"/>
              </a:spcBef>
              <a:spcAft>
                <a:spcPts val="0"/>
              </a:spcAft>
              <a:buNone/>
            </a:pPr>
            <a:r>
              <a:rPr lang="en-US" sz="1800"/>
              <a:t>American Planning Association </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lang="en-US" sz="3600"/>
              <a:t>Final Thoughts </a:t>
            </a:r>
            <a:endParaRPr b="0" i="0" sz="3600" u="none" cap="none" strike="noStrike">
              <a:solidFill>
                <a:schemeClr val="dk1"/>
              </a:solidFill>
              <a:latin typeface="Calibri"/>
              <a:ea typeface="Calibri"/>
              <a:cs typeface="Calibri"/>
              <a:sym typeface="Calibri"/>
            </a:endParaRPr>
          </a:p>
        </p:txBody>
      </p:sp>
      <p:pic>
        <p:nvPicPr>
          <p:cNvPr id="222" name="Shape 222"/>
          <p:cNvPicPr preferRelativeResize="0"/>
          <p:nvPr>
            <p:ph idx="1" type="body"/>
          </p:nvPr>
        </p:nvPicPr>
        <p:blipFill rotWithShape="1">
          <a:blip r:embed="rId3">
            <a:alphaModFix/>
          </a:blip>
          <a:srcRect b="0" l="0" r="0" t="0"/>
          <a:stretch/>
        </p:blipFill>
        <p:spPr>
          <a:xfrm>
            <a:off x="928189" y="1858876"/>
            <a:ext cx="5801700" cy="4351200"/>
          </a:xfrm>
          <a:prstGeom prst="rect">
            <a:avLst/>
          </a:prstGeom>
          <a:noFill/>
          <a:ln cap="flat" cmpd="sng" w="28575">
            <a:solidFill>
              <a:srgbClr val="B7B7B7"/>
            </a:solidFill>
            <a:prstDash val="solid"/>
            <a:round/>
            <a:headEnd len="sm" w="sm" type="none"/>
            <a:tailEnd len="sm" w="sm" type="none"/>
          </a:ln>
        </p:spPr>
      </p:pic>
      <p:pic>
        <p:nvPicPr>
          <p:cNvPr id="223" name="Shape 223"/>
          <p:cNvPicPr preferRelativeResize="0"/>
          <p:nvPr/>
        </p:nvPicPr>
        <p:blipFill rotWithShape="1">
          <a:blip r:embed="rId4">
            <a:alphaModFix/>
          </a:blip>
          <a:srcRect b="80559" l="0" r="1554" t="-121"/>
          <a:stretch/>
        </p:blipFill>
        <p:spPr>
          <a:xfrm>
            <a:off x="5160819" y="1858876"/>
            <a:ext cx="6751319" cy="1341524"/>
          </a:xfrm>
          <a:prstGeom prst="rect">
            <a:avLst/>
          </a:prstGeom>
          <a:noFill/>
          <a:ln cap="flat" cmpd="sng" w="28575">
            <a:solidFill>
              <a:srgbClr val="6FA8DC"/>
            </a:solidFill>
            <a:prstDash val="solid"/>
            <a:round/>
            <a:headEnd len="sm" w="sm" type="none"/>
            <a:tailEnd len="sm" w="sm" type="none"/>
          </a:ln>
        </p:spPr>
      </p:pic>
      <p:cxnSp>
        <p:nvCxnSpPr>
          <p:cNvPr id="224" name="Shape 224"/>
          <p:cNvCxnSpPr/>
          <p:nvPr/>
        </p:nvCxnSpPr>
        <p:spPr>
          <a:xfrm flipH="1">
            <a:off x="3225338" y="4987636"/>
            <a:ext cx="623455" cy="423949"/>
          </a:xfrm>
          <a:prstGeom prst="straightConnector1">
            <a:avLst/>
          </a:prstGeom>
          <a:noFill/>
          <a:ln cap="flat" cmpd="sng" w="19050">
            <a:solidFill>
              <a:schemeClr val="accent2"/>
            </a:solidFill>
            <a:prstDash val="solid"/>
            <a:miter lim="8000"/>
            <a:headEnd len="sm" w="sm" type="none"/>
            <a:tailEnd len="med" w="med" type="triangle"/>
          </a:ln>
        </p:spPr>
      </p:cxnSp>
      <p:sp>
        <p:nvSpPr>
          <p:cNvPr id="225" name="Shape 225"/>
          <p:cNvSpPr txBox="1"/>
          <p:nvPr/>
        </p:nvSpPr>
        <p:spPr>
          <a:xfrm>
            <a:off x="3424843" y="4749654"/>
            <a:ext cx="1055717"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Northfield</a:t>
            </a:r>
            <a:endParaRPr sz="1400">
              <a:solidFill>
                <a:schemeClr val="dk1"/>
              </a:solidFill>
              <a:latin typeface="Calibri"/>
              <a:ea typeface="Calibri"/>
              <a:cs typeface="Calibri"/>
              <a:sym typeface="Calibri"/>
            </a:endParaRPr>
          </a:p>
        </p:txBody>
      </p:sp>
      <p:pic>
        <p:nvPicPr>
          <p:cNvPr id="226" name="Shape 226"/>
          <p:cNvPicPr preferRelativeResize="0"/>
          <p:nvPr/>
        </p:nvPicPr>
        <p:blipFill rotWithShape="1">
          <a:blip r:embed="rId5">
            <a:alphaModFix/>
          </a:blip>
          <a:srcRect b="0" l="0" r="0" t="0"/>
          <a:stretch/>
        </p:blipFill>
        <p:spPr>
          <a:xfrm>
            <a:off x="6947554" y="3497755"/>
            <a:ext cx="4159135" cy="3119351"/>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lang="en-US"/>
              <a:t>City of Northfield Strategic Priority #6</a:t>
            </a:r>
            <a:endParaRPr b="0" i="0" sz="4400" u="none" cap="none" strike="noStrike">
              <a:solidFill>
                <a:schemeClr val="dk1"/>
              </a:solidFill>
              <a:latin typeface="Calibri"/>
              <a:ea typeface="Calibri"/>
              <a:cs typeface="Calibri"/>
              <a:sym typeface="Calibri"/>
            </a:endParaRPr>
          </a:p>
        </p:txBody>
      </p:sp>
      <p:sp>
        <p:nvSpPr>
          <p:cNvPr id="90" name="Shape 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3000"/>
              <a:t>“A Community that’s Resilient and Sustainable”</a:t>
            </a:r>
            <a:endParaRPr sz="3000"/>
          </a:p>
          <a:p>
            <a:pPr indent="0" lvl="0" marL="0" marR="0" rtl="0" algn="ctr">
              <a:lnSpc>
                <a:spcPct val="90000"/>
              </a:lnSpc>
              <a:spcBef>
                <a:spcPts val="0"/>
              </a:spcBef>
              <a:spcAft>
                <a:spcPts val="0"/>
              </a:spcAft>
              <a:buNone/>
            </a:pPr>
            <a:r>
              <a:t/>
            </a:r>
            <a:endParaRPr/>
          </a:p>
          <a:p>
            <a:pPr indent="0" lvl="0" marL="0" marR="0" rtl="0" algn="ctr">
              <a:lnSpc>
                <a:spcPct val="90000"/>
              </a:lnSpc>
              <a:spcBef>
                <a:spcPts val="0"/>
              </a:spcBef>
              <a:spcAft>
                <a:spcPts val="0"/>
              </a:spcAft>
              <a:buNone/>
            </a:pPr>
            <a:r>
              <a:rPr b="1" lang="en-US"/>
              <a:t>Desired Outcomes:</a:t>
            </a:r>
            <a:endParaRPr/>
          </a:p>
          <a:p>
            <a:pPr indent="-406400" lvl="0" marL="457200" marR="0" rtl="0" algn="ctr">
              <a:lnSpc>
                <a:spcPct val="90000"/>
              </a:lnSpc>
              <a:spcBef>
                <a:spcPts val="0"/>
              </a:spcBef>
              <a:spcAft>
                <a:spcPts val="0"/>
              </a:spcAft>
              <a:buSzPts val="2800"/>
              <a:buChar char="•"/>
            </a:pPr>
            <a:r>
              <a:rPr lang="en-US"/>
              <a:t>A clear vision for climate action</a:t>
            </a:r>
            <a:endParaRPr/>
          </a:p>
          <a:p>
            <a:pPr indent="-406400" lvl="0" marL="457200" marR="0" rtl="0" algn="ctr">
              <a:lnSpc>
                <a:spcPct val="90000"/>
              </a:lnSpc>
              <a:spcBef>
                <a:spcPts val="0"/>
              </a:spcBef>
              <a:spcAft>
                <a:spcPts val="0"/>
              </a:spcAft>
              <a:buSzPts val="2800"/>
              <a:buChar char="•"/>
            </a:pPr>
            <a:r>
              <a:rPr lang="en-US"/>
              <a:t>An economy resilient to energy and environment impacts</a:t>
            </a:r>
            <a:endParaRPr/>
          </a:p>
          <a:p>
            <a:pPr indent="-406400" lvl="0" marL="457200" marR="0" rtl="0" algn="ctr">
              <a:lnSpc>
                <a:spcPct val="90000"/>
              </a:lnSpc>
              <a:spcBef>
                <a:spcPts val="0"/>
              </a:spcBef>
              <a:spcAft>
                <a:spcPts val="0"/>
              </a:spcAft>
              <a:buSzPts val="2800"/>
              <a:buChar char="•"/>
            </a:pPr>
            <a:r>
              <a:rPr lang="en-US"/>
              <a:t>Reduced carbon emissions</a:t>
            </a:r>
            <a:endParaRPr/>
          </a:p>
          <a:p>
            <a:pPr indent="0" lvl="0" marL="0" marR="0" rtl="0" algn="ctr">
              <a:lnSpc>
                <a:spcPct val="90000"/>
              </a:lnSpc>
              <a:spcBef>
                <a:spcPts val="0"/>
              </a:spcBef>
              <a:spcAft>
                <a:spcPts val="0"/>
              </a:spcAft>
              <a:buNone/>
            </a:pPr>
            <a:r>
              <a:t/>
            </a:r>
            <a:endParaRPr/>
          </a:p>
          <a:p>
            <a:pPr indent="0" lvl="0" marL="0" marR="0" rtl="0" algn="ctr">
              <a:lnSpc>
                <a:spcPct val="90000"/>
              </a:lnSpc>
              <a:spcBef>
                <a:spcPts val="0"/>
              </a:spcBef>
              <a:spcAft>
                <a:spcPts val="0"/>
              </a:spcAft>
              <a:buNone/>
            </a:pPr>
            <a:r>
              <a:rPr b="1" lang="en-US"/>
              <a:t>4 Initiatives</a:t>
            </a:r>
            <a:r>
              <a:rPr b="1" lang="en-US"/>
              <a:t> Associated with the Priority 6 </a:t>
            </a:r>
            <a:endParaRPr b="1"/>
          </a:p>
          <a:p>
            <a:pPr indent="0" lvl="0" marL="0" marR="0" rtl="0" algn="ctr">
              <a:lnSpc>
                <a:spcPct val="90000"/>
              </a:lnSpc>
              <a:spcBef>
                <a:spcPts val="0"/>
              </a:spcBef>
              <a:spcAft>
                <a:spcPts val="0"/>
              </a:spcAft>
              <a:buNone/>
            </a:pPr>
            <a:r>
              <a:t/>
            </a:r>
            <a:endParaRPr/>
          </a:p>
          <a:p>
            <a:pPr indent="0" lvl="0" marL="0" marR="0" rtl="0" algn="l">
              <a:lnSpc>
                <a:spcPct val="90000"/>
              </a:lnSpc>
              <a:spcBef>
                <a:spcPts val="0"/>
              </a:spcBef>
              <a:spcAft>
                <a:spcPts val="0"/>
              </a:spcAft>
              <a:buNone/>
            </a:pPr>
            <a:r>
              <a:t/>
            </a:r>
            <a:endParaRPr/>
          </a:p>
          <a:p>
            <a:pPr indent="0" lvl="0" marL="0" marR="0" rtl="0" algn="l">
              <a:lnSpc>
                <a:spcPct val="90000"/>
              </a:lnSpc>
              <a:spcBef>
                <a:spcPts val="0"/>
              </a:spcBef>
              <a:spcAft>
                <a:spcPts val="0"/>
              </a:spcAft>
              <a:buNone/>
            </a:pPr>
            <a:r>
              <a:t/>
            </a:r>
            <a:endParaRPr/>
          </a:p>
          <a:p>
            <a:pPr indent="0" lvl="0" marL="0" marR="0" rtl="0" algn="l">
              <a:lnSpc>
                <a:spcPct val="90000"/>
              </a:lnSpc>
              <a:spcBef>
                <a:spcPts val="1000"/>
              </a:spcBef>
              <a:spcAft>
                <a:spcPts val="0"/>
              </a:spcAft>
              <a:buClr>
                <a:schemeClr val="dk1"/>
              </a:buClr>
              <a:buFont typeface="Arial"/>
              <a:buNone/>
            </a:pPr>
            <a:r>
              <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US"/>
              <a:t>Working with Others</a:t>
            </a:r>
            <a:endParaRPr/>
          </a:p>
        </p:txBody>
      </p:sp>
      <p:sp>
        <p:nvSpPr>
          <p:cNvPr id="232" name="Shape 232"/>
          <p:cNvSpPr txBox="1"/>
          <p:nvPr/>
        </p:nvSpPr>
        <p:spPr>
          <a:xfrm>
            <a:off x="1572900" y="2111050"/>
            <a:ext cx="9780900" cy="530700"/>
          </a:xfrm>
          <a:prstGeom prst="rect">
            <a:avLst/>
          </a:prstGeom>
          <a:solidFill>
            <a:srgbClr val="B7B7B7"/>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en-US" sz="1800"/>
              <a:t>People of Northfield</a:t>
            </a:r>
            <a:endParaRPr sz="1800"/>
          </a:p>
        </p:txBody>
      </p:sp>
      <p:sp>
        <p:nvSpPr>
          <p:cNvPr id="233" name="Shape 233"/>
          <p:cNvSpPr txBox="1"/>
          <p:nvPr/>
        </p:nvSpPr>
        <p:spPr>
          <a:xfrm>
            <a:off x="3448750" y="2915875"/>
            <a:ext cx="5883600" cy="530700"/>
          </a:xfrm>
          <a:prstGeom prst="rect">
            <a:avLst/>
          </a:prstGeom>
          <a:solidFill>
            <a:srgbClr val="D9D9D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en-US" sz="1800"/>
              <a:t>City Council </a:t>
            </a:r>
            <a:endParaRPr sz="1800"/>
          </a:p>
        </p:txBody>
      </p:sp>
      <p:sp>
        <p:nvSpPr>
          <p:cNvPr id="234" name="Shape 234"/>
          <p:cNvSpPr txBox="1"/>
          <p:nvPr/>
        </p:nvSpPr>
        <p:spPr>
          <a:xfrm>
            <a:off x="2556000" y="3720700"/>
            <a:ext cx="1815900" cy="8049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en-US"/>
              <a:t>Climate Action Plan </a:t>
            </a:r>
            <a:endParaRPr/>
          </a:p>
          <a:p>
            <a:pPr indent="0" lvl="0" marL="0" rtl="0" algn="ctr">
              <a:spcBef>
                <a:spcPts val="0"/>
              </a:spcBef>
              <a:spcAft>
                <a:spcPts val="0"/>
              </a:spcAft>
              <a:buNone/>
            </a:pPr>
            <a:r>
              <a:rPr lang="en-US"/>
              <a:t>Advisory Board</a:t>
            </a:r>
            <a:endParaRPr/>
          </a:p>
          <a:p>
            <a:pPr indent="0" lvl="0" marL="0" algn="ctr">
              <a:spcBef>
                <a:spcPts val="0"/>
              </a:spcBef>
              <a:spcAft>
                <a:spcPts val="0"/>
              </a:spcAft>
              <a:buNone/>
            </a:pPr>
            <a:r>
              <a:rPr lang="en-US"/>
              <a:t>(CAPAB)</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235" name="Shape 235"/>
          <p:cNvSpPr txBox="1"/>
          <p:nvPr/>
        </p:nvSpPr>
        <p:spPr>
          <a:xfrm>
            <a:off x="5018075" y="3720650"/>
            <a:ext cx="1676400" cy="804900"/>
          </a:xfrm>
          <a:prstGeom prst="rect">
            <a:avLst/>
          </a:prstGeom>
          <a:solidFill>
            <a:srgbClr val="A4C2F4"/>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t>EQC</a:t>
            </a:r>
            <a:endParaRPr/>
          </a:p>
        </p:txBody>
      </p:sp>
      <p:sp>
        <p:nvSpPr>
          <p:cNvPr id="236" name="Shape 236"/>
          <p:cNvSpPr txBox="1"/>
          <p:nvPr/>
        </p:nvSpPr>
        <p:spPr>
          <a:xfrm>
            <a:off x="7066663" y="3720700"/>
            <a:ext cx="1676400" cy="804900"/>
          </a:xfrm>
          <a:prstGeom prst="rect">
            <a:avLst/>
          </a:prstGeom>
          <a:solidFill>
            <a:srgbClr val="A4C2F4"/>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en-US"/>
              <a:t>Planning </a:t>
            </a:r>
            <a:endParaRPr/>
          </a:p>
          <a:p>
            <a:pPr indent="0" lvl="0" marL="0" rtl="0" algn="ctr">
              <a:spcBef>
                <a:spcPts val="0"/>
              </a:spcBef>
              <a:spcAft>
                <a:spcPts val="0"/>
              </a:spcAft>
              <a:buNone/>
            </a:pPr>
            <a:r>
              <a:rPr lang="en-US"/>
              <a:t>Commission</a:t>
            </a:r>
            <a:endParaRPr/>
          </a:p>
        </p:txBody>
      </p:sp>
      <p:sp>
        <p:nvSpPr>
          <p:cNvPr id="237" name="Shape 237"/>
          <p:cNvSpPr txBox="1"/>
          <p:nvPr/>
        </p:nvSpPr>
        <p:spPr>
          <a:xfrm>
            <a:off x="9115250" y="3720700"/>
            <a:ext cx="1676400" cy="804900"/>
          </a:xfrm>
          <a:prstGeom prst="rect">
            <a:avLst/>
          </a:prstGeom>
          <a:solidFill>
            <a:srgbClr val="A4C2F4"/>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t>Parks and Recreation</a:t>
            </a:r>
            <a:endParaRPr/>
          </a:p>
        </p:txBody>
      </p:sp>
      <p:sp>
        <p:nvSpPr>
          <p:cNvPr id="238" name="Shape 238"/>
          <p:cNvSpPr txBox="1"/>
          <p:nvPr/>
        </p:nvSpPr>
        <p:spPr>
          <a:xfrm>
            <a:off x="6447888" y="5330325"/>
            <a:ext cx="1676400" cy="804900"/>
          </a:xfrm>
          <a:prstGeom prst="rect">
            <a:avLst/>
          </a:prstGeom>
          <a:solidFill>
            <a:srgbClr val="C9DAF8"/>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t>HRA</a:t>
            </a:r>
            <a:endParaRPr/>
          </a:p>
        </p:txBody>
      </p:sp>
      <p:sp>
        <p:nvSpPr>
          <p:cNvPr id="239" name="Shape 239"/>
          <p:cNvSpPr txBox="1"/>
          <p:nvPr/>
        </p:nvSpPr>
        <p:spPr>
          <a:xfrm>
            <a:off x="4640700" y="5330325"/>
            <a:ext cx="1676400" cy="804900"/>
          </a:xfrm>
          <a:prstGeom prst="rect">
            <a:avLst/>
          </a:prstGeom>
          <a:solidFill>
            <a:srgbClr val="C9DAF8"/>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t>EDA</a:t>
            </a:r>
            <a:endParaRPr/>
          </a:p>
        </p:txBody>
      </p:sp>
      <p:sp>
        <p:nvSpPr>
          <p:cNvPr id="240" name="Shape 240"/>
          <p:cNvSpPr txBox="1"/>
          <p:nvPr/>
        </p:nvSpPr>
        <p:spPr>
          <a:xfrm>
            <a:off x="10119625" y="5330325"/>
            <a:ext cx="1676400" cy="804900"/>
          </a:xfrm>
          <a:prstGeom prst="rect">
            <a:avLst/>
          </a:prstGeom>
          <a:solidFill>
            <a:srgbClr val="C9DAF8"/>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t>and others</a:t>
            </a:r>
            <a:endParaRPr/>
          </a:p>
        </p:txBody>
      </p:sp>
      <p:sp>
        <p:nvSpPr>
          <p:cNvPr id="241" name="Shape 241"/>
          <p:cNvSpPr txBox="1"/>
          <p:nvPr/>
        </p:nvSpPr>
        <p:spPr>
          <a:xfrm>
            <a:off x="1317650" y="4282375"/>
            <a:ext cx="1676400" cy="8049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en-US"/>
              <a:t>CAPAB </a:t>
            </a:r>
            <a:endParaRPr/>
          </a:p>
          <a:p>
            <a:pPr indent="0" lvl="0" marL="0" algn="ctr">
              <a:spcBef>
                <a:spcPts val="0"/>
              </a:spcBef>
              <a:spcAft>
                <a:spcPts val="0"/>
              </a:spcAft>
              <a:buNone/>
            </a:pPr>
            <a:r>
              <a:rPr lang="en-US"/>
              <a:t>working </a:t>
            </a:r>
            <a:endParaRPr/>
          </a:p>
          <a:p>
            <a:pPr indent="0" lvl="0" marL="0" rtl="0" algn="ctr">
              <a:spcBef>
                <a:spcPts val="0"/>
              </a:spcBef>
              <a:spcAft>
                <a:spcPts val="0"/>
              </a:spcAft>
              <a:buNone/>
            </a:pPr>
            <a:r>
              <a:rPr lang="en-US"/>
              <a:t>groups</a:t>
            </a:r>
            <a:endParaRPr/>
          </a:p>
        </p:txBody>
      </p:sp>
      <p:cxnSp>
        <p:nvCxnSpPr>
          <p:cNvPr id="242" name="Shape 242"/>
          <p:cNvCxnSpPr>
            <a:stCxn id="233" idx="0"/>
            <a:endCxn id="233" idx="0"/>
          </p:cNvCxnSpPr>
          <p:nvPr/>
        </p:nvCxnSpPr>
        <p:spPr>
          <a:xfrm>
            <a:off x="6390550" y="2915875"/>
            <a:ext cx="0" cy="0"/>
          </a:xfrm>
          <a:prstGeom prst="straightConnector1">
            <a:avLst/>
          </a:prstGeom>
          <a:noFill/>
          <a:ln cap="flat" cmpd="sng" w="9525">
            <a:solidFill>
              <a:schemeClr val="dk2"/>
            </a:solidFill>
            <a:prstDash val="solid"/>
            <a:round/>
            <a:headEnd len="med" w="med" type="none"/>
            <a:tailEnd len="med" w="med" type="none"/>
          </a:ln>
        </p:spPr>
      </p:cxnSp>
      <p:sp>
        <p:nvSpPr>
          <p:cNvPr id="243" name="Shape 243"/>
          <p:cNvSpPr txBox="1"/>
          <p:nvPr/>
        </p:nvSpPr>
        <p:spPr>
          <a:xfrm>
            <a:off x="580550" y="5433025"/>
            <a:ext cx="3150600" cy="1027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     to contact</a:t>
            </a:r>
            <a:endParaRPr/>
          </a:p>
          <a:p>
            <a:pPr indent="0" lvl="0" marL="0" rtl="0">
              <a:spcBef>
                <a:spcPts val="0"/>
              </a:spcBef>
              <a:spcAft>
                <a:spcPts val="0"/>
              </a:spcAft>
              <a:buNone/>
            </a:pPr>
            <a:r>
              <a:t/>
            </a:r>
            <a:endParaRPr/>
          </a:p>
          <a:p>
            <a:pPr indent="0" lvl="0" marL="0" rtl="0">
              <a:spcBef>
                <a:spcPts val="0"/>
              </a:spcBef>
              <a:spcAft>
                <a:spcPts val="0"/>
              </a:spcAft>
              <a:buNone/>
            </a:pPr>
            <a:r>
              <a:rPr lang="en-US"/>
              <a:t>     contacted</a:t>
            </a:r>
            <a:endParaRPr/>
          </a:p>
        </p:txBody>
      </p:sp>
      <p:sp>
        <p:nvSpPr>
          <p:cNvPr id="244" name="Shape 244"/>
          <p:cNvSpPr/>
          <p:nvPr/>
        </p:nvSpPr>
        <p:spPr>
          <a:xfrm>
            <a:off x="505500" y="5518650"/>
            <a:ext cx="332700" cy="220800"/>
          </a:xfrm>
          <a:prstGeom prst="rect">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a:off x="505500" y="5914425"/>
            <a:ext cx="332700" cy="220800"/>
          </a:xfrm>
          <a:prstGeom prst="rect">
            <a:avLst/>
          </a:prstGeom>
          <a:solidFill>
            <a:srgbClr val="A4C2F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txBox="1"/>
          <p:nvPr/>
        </p:nvSpPr>
        <p:spPr>
          <a:xfrm>
            <a:off x="8255100" y="5330325"/>
            <a:ext cx="1676400" cy="804900"/>
          </a:xfrm>
          <a:prstGeom prst="rect">
            <a:avLst/>
          </a:prstGeom>
          <a:solidFill>
            <a:srgbClr val="C9DAF8"/>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t> Arts and Culture</a:t>
            </a:r>
            <a:endParaRPr/>
          </a:p>
        </p:txBody>
      </p:sp>
      <p:sp>
        <p:nvSpPr>
          <p:cNvPr id="247" name="Shape 247"/>
          <p:cNvSpPr txBox="1"/>
          <p:nvPr/>
        </p:nvSpPr>
        <p:spPr>
          <a:xfrm>
            <a:off x="2776175" y="5330325"/>
            <a:ext cx="1676400" cy="804900"/>
          </a:xfrm>
          <a:prstGeom prst="rect">
            <a:avLst/>
          </a:prstGeom>
          <a:solidFill>
            <a:srgbClr val="C9DAF8"/>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t>HPC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lang="en-US"/>
              <a:t>City of Northfield Strategic Priority #6: Planning for Climate Change</a:t>
            </a:r>
            <a:endParaRPr b="0" i="0" sz="4400" u="none" cap="none" strike="noStrike">
              <a:solidFill>
                <a:schemeClr val="dk1"/>
              </a:solidFill>
              <a:latin typeface="Calibri"/>
              <a:ea typeface="Calibri"/>
              <a:cs typeface="Calibri"/>
              <a:sym typeface="Calibri"/>
            </a:endParaRPr>
          </a:p>
        </p:txBody>
      </p:sp>
      <p:sp>
        <p:nvSpPr>
          <p:cNvPr id="96" name="Shape 9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t/>
            </a:r>
            <a:endParaRPr sz="3000"/>
          </a:p>
          <a:p>
            <a:pPr indent="0" lvl="0" marL="0" marR="0" rtl="0" algn="ctr">
              <a:lnSpc>
                <a:spcPct val="90000"/>
              </a:lnSpc>
              <a:spcBef>
                <a:spcPts val="0"/>
              </a:spcBef>
              <a:spcAft>
                <a:spcPts val="0"/>
              </a:spcAft>
              <a:buNone/>
            </a:pPr>
            <a:r>
              <a:rPr b="1" lang="en-US" sz="3000"/>
              <a:t>4 Initiatives:</a:t>
            </a:r>
            <a:endParaRPr b="1" sz="3000"/>
          </a:p>
          <a:p>
            <a:pPr indent="0" lvl="0" marL="0" marR="0" rtl="0" algn="ctr">
              <a:lnSpc>
                <a:spcPct val="90000"/>
              </a:lnSpc>
              <a:spcBef>
                <a:spcPts val="0"/>
              </a:spcBef>
              <a:spcAft>
                <a:spcPts val="0"/>
              </a:spcAft>
              <a:buNone/>
            </a:pPr>
            <a:r>
              <a:t/>
            </a:r>
            <a:endParaRPr sz="3000"/>
          </a:p>
          <a:p>
            <a:pPr indent="0" lvl="0" marL="0" rtl="0" algn="ctr">
              <a:spcBef>
                <a:spcPts val="0"/>
              </a:spcBef>
              <a:spcAft>
                <a:spcPts val="0"/>
              </a:spcAft>
              <a:buClr>
                <a:schemeClr val="dk1"/>
              </a:buClr>
              <a:buSzPts val="1100"/>
              <a:buFont typeface="Arial"/>
              <a:buNone/>
            </a:pPr>
            <a:r>
              <a:rPr lang="en-US" sz="3000"/>
              <a:t>Comprehensive stormwater plan</a:t>
            </a:r>
            <a:endParaRPr sz="3000"/>
          </a:p>
          <a:p>
            <a:pPr indent="0" lvl="0" marL="0" marR="0" rtl="0" algn="ctr">
              <a:lnSpc>
                <a:spcPct val="90000"/>
              </a:lnSpc>
              <a:spcBef>
                <a:spcPts val="0"/>
              </a:spcBef>
              <a:spcAft>
                <a:spcPts val="0"/>
              </a:spcAft>
              <a:buNone/>
            </a:pPr>
            <a:r>
              <a:rPr lang="en-US" sz="3000"/>
              <a:t>Climate communication/outreach program</a:t>
            </a:r>
            <a:endParaRPr sz="3000"/>
          </a:p>
          <a:p>
            <a:pPr indent="0" lvl="0" marL="0" marR="0" rtl="0" algn="ctr">
              <a:lnSpc>
                <a:spcPct val="90000"/>
              </a:lnSpc>
              <a:spcBef>
                <a:spcPts val="0"/>
              </a:spcBef>
              <a:spcAft>
                <a:spcPts val="0"/>
              </a:spcAft>
              <a:buNone/>
            </a:pPr>
            <a:r>
              <a:rPr lang="en-US" sz="3000"/>
              <a:t>Develop/deploy awareness survey</a:t>
            </a:r>
            <a:endParaRPr sz="3000"/>
          </a:p>
          <a:p>
            <a:pPr indent="0" lvl="0" marL="0" marR="0" rtl="0" algn="ctr">
              <a:lnSpc>
                <a:spcPct val="90000"/>
              </a:lnSpc>
              <a:spcBef>
                <a:spcPts val="0"/>
              </a:spcBef>
              <a:spcAft>
                <a:spcPts val="0"/>
              </a:spcAft>
              <a:buNone/>
            </a:pPr>
            <a:r>
              <a:rPr lang="en-US" sz="3000"/>
              <a:t>Develop and implement a Climate Action Plan (CAP)</a:t>
            </a:r>
            <a:endParaRPr sz="3000"/>
          </a:p>
          <a:p>
            <a:pPr indent="0" lvl="0" marL="0" marR="0" rtl="0" algn="l">
              <a:lnSpc>
                <a:spcPct val="90000"/>
              </a:lnSpc>
              <a:spcBef>
                <a:spcPts val="0"/>
              </a:spcBef>
              <a:spcAft>
                <a:spcPts val="0"/>
              </a:spcAft>
              <a:buNone/>
            </a:pPr>
            <a:r>
              <a:t/>
            </a:r>
            <a:endParaRPr/>
          </a:p>
          <a:p>
            <a:pPr indent="0" lvl="0" marL="0" marR="0" rtl="0" algn="l">
              <a:lnSpc>
                <a:spcPct val="90000"/>
              </a:lnSpc>
              <a:spcBef>
                <a:spcPts val="0"/>
              </a:spcBef>
              <a:spcAft>
                <a:spcPts val="0"/>
              </a:spcAft>
              <a:buNone/>
            </a:pPr>
            <a:r>
              <a:t/>
            </a:r>
            <a:endParaRPr/>
          </a:p>
          <a:p>
            <a:pPr indent="0" lvl="0" marL="0" marR="0" rtl="0" algn="l">
              <a:lnSpc>
                <a:spcPct val="90000"/>
              </a:lnSpc>
              <a:spcBef>
                <a:spcPts val="1000"/>
              </a:spcBef>
              <a:spcAft>
                <a:spcPts val="0"/>
              </a:spcAft>
              <a:buClr>
                <a:schemeClr val="dk1"/>
              </a:buClr>
              <a:buFont typeface="Arial"/>
              <a:buNone/>
            </a:pPr>
            <a:r>
              <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Climate Action Planning Process</a:t>
            </a:r>
            <a:endParaRPr/>
          </a:p>
          <a:p>
            <a:pPr indent="0" lvl="0" marL="0" algn="ctr">
              <a:spcBef>
                <a:spcPts val="0"/>
              </a:spcBef>
              <a:spcAft>
                <a:spcPts val="0"/>
              </a:spcAft>
              <a:buNone/>
            </a:pPr>
            <a:r>
              <a:rPr lang="en-US"/>
              <a:t>Three Stages</a:t>
            </a:r>
            <a:endParaRPr/>
          </a:p>
        </p:txBody>
      </p:sp>
      <p:sp>
        <p:nvSpPr>
          <p:cNvPr id="102" name="Shape 102"/>
          <p:cNvSpPr txBox="1"/>
          <p:nvPr>
            <p:ph idx="1" type="body"/>
          </p:nvPr>
        </p:nvSpPr>
        <p:spPr>
          <a:xfrm>
            <a:off x="838200" y="1825625"/>
            <a:ext cx="10515600" cy="4351200"/>
          </a:xfrm>
          <a:prstGeom prst="rect">
            <a:avLst/>
          </a:prstGeom>
        </p:spPr>
        <p:txBody>
          <a:bodyPr anchorCtr="0" anchor="t" bIns="91425" lIns="91425" spcFirstLastPara="1" rIns="91425" wrap="square" tIns="91425">
            <a:noAutofit/>
          </a:bodyPr>
          <a:lstStyle/>
          <a:p>
            <a:pPr indent="-50800" lvl="0" marL="228600" rtl="0" algn="ctr">
              <a:spcBef>
                <a:spcPts val="1000"/>
              </a:spcBef>
              <a:spcAft>
                <a:spcPts val="0"/>
              </a:spcAft>
              <a:buNone/>
            </a:pPr>
            <a:r>
              <a:t/>
            </a:r>
            <a:endParaRPr/>
          </a:p>
          <a:p>
            <a:pPr indent="-50800" lvl="0" marL="228600" algn="ctr">
              <a:spcBef>
                <a:spcPts val="1000"/>
              </a:spcBef>
              <a:spcAft>
                <a:spcPts val="0"/>
              </a:spcAft>
              <a:buNone/>
            </a:pPr>
            <a:r>
              <a:t/>
            </a:r>
            <a:endParaRPr/>
          </a:p>
        </p:txBody>
      </p:sp>
      <p:graphicFrame>
        <p:nvGraphicFramePr>
          <p:cNvPr id="103" name="Shape 103"/>
          <p:cNvGraphicFramePr/>
          <p:nvPr/>
        </p:nvGraphicFramePr>
        <p:xfrm>
          <a:off x="952500" y="2898375"/>
          <a:ext cx="3000000" cy="3000000"/>
        </p:xfrm>
        <a:graphic>
          <a:graphicData uri="http://schemas.openxmlformats.org/drawingml/2006/table">
            <a:tbl>
              <a:tblPr>
                <a:noFill/>
                <a:tableStyleId>{4B6842C7-B53A-4317-9B3B-7A5D5D135959}</a:tableStyleId>
              </a:tblPr>
              <a:tblGrid>
                <a:gridCol w="4878100"/>
                <a:gridCol w="1667000"/>
                <a:gridCol w="3741900"/>
              </a:tblGrid>
              <a:tr h="923450">
                <a:tc>
                  <a:txBody>
                    <a:bodyPr>
                      <a:noAutofit/>
                    </a:bodyPr>
                    <a:lstStyle/>
                    <a:p>
                      <a:pPr indent="0" lvl="0" marL="0" rtl="0" algn="ctr">
                        <a:lnSpc>
                          <a:spcPct val="115000"/>
                        </a:lnSpc>
                        <a:spcBef>
                          <a:spcPts val="0"/>
                        </a:spcBef>
                        <a:spcAft>
                          <a:spcPts val="0"/>
                        </a:spcAft>
                        <a:buNone/>
                      </a:pPr>
                      <a:r>
                        <a:rPr b="1" lang="en-US" sz="1800">
                          <a:solidFill>
                            <a:srgbClr val="222222"/>
                          </a:solidFill>
                        </a:rPr>
                        <a:t>Preliminary </a:t>
                      </a:r>
                      <a:endParaRPr b="1" sz="1800">
                        <a:solidFill>
                          <a:srgbClr val="222222"/>
                        </a:solidFill>
                      </a:endParaRPr>
                    </a:p>
                    <a:p>
                      <a:pPr indent="0" lvl="0" marL="0" rtl="0" algn="ctr">
                        <a:lnSpc>
                          <a:spcPct val="115000"/>
                        </a:lnSpc>
                        <a:spcBef>
                          <a:spcPts val="0"/>
                        </a:spcBef>
                        <a:spcAft>
                          <a:spcPts val="0"/>
                        </a:spcAft>
                        <a:buNone/>
                      </a:pPr>
                      <a:r>
                        <a:rPr b="1" lang="en-US" sz="1800">
                          <a:solidFill>
                            <a:srgbClr val="222222"/>
                          </a:solidFill>
                        </a:rPr>
                        <a:t>Activities</a:t>
                      </a:r>
                      <a:endParaRPr b="1" sz="1800">
                        <a:solidFill>
                          <a:srgbClr val="222222"/>
                        </a:solidFill>
                      </a:endParaRPr>
                    </a:p>
                  </a:txBody>
                  <a:tcPr marT="91425" marB="91425" marR="68575" marL="68575">
                    <a:lnL cap="flat" cmpd="sng" w="381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2F4"/>
                    </a:solidFill>
                  </a:tcPr>
                </a:tc>
                <a:tc>
                  <a:txBody>
                    <a:bodyPr>
                      <a:noAutofit/>
                    </a:bodyPr>
                    <a:lstStyle/>
                    <a:p>
                      <a:pPr indent="0" lvl="0" marL="0" rtl="0" algn="ctr">
                        <a:lnSpc>
                          <a:spcPct val="115000"/>
                        </a:lnSpc>
                        <a:spcBef>
                          <a:spcPts val="0"/>
                        </a:spcBef>
                        <a:spcAft>
                          <a:spcPts val="0"/>
                        </a:spcAft>
                        <a:buNone/>
                      </a:pPr>
                      <a:r>
                        <a:rPr b="1" lang="en-US" sz="1800">
                          <a:solidFill>
                            <a:srgbClr val="222222"/>
                          </a:solidFill>
                        </a:rPr>
                        <a:t>CAP Development</a:t>
                      </a:r>
                      <a:endParaRPr b="1" sz="1800">
                        <a:solidFill>
                          <a:srgbClr val="222222"/>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2F4"/>
                    </a:solidFill>
                  </a:tcPr>
                </a:tc>
                <a:tc>
                  <a:txBody>
                    <a:bodyPr>
                      <a:noAutofit/>
                    </a:bodyPr>
                    <a:lstStyle/>
                    <a:p>
                      <a:pPr indent="0" lvl="0" marL="495300" rtl="0" algn="ctr">
                        <a:lnSpc>
                          <a:spcPct val="115000"/>
                        </a:lnSpc>
                        <a:spcBef>
                          <a:spcPts val="0"/>
                        </a:spcBef>
                        <a:spcAft>
                          <a:spcPts val="0"/>
                        </a:spcAft>
                        <a:buNone/>
                      </a:pPr>
                      <a:r>
                        <a:rPr b="1" lang="en-US" sz="1800">
                          <a:solidFill>
                            <a:srgbClr val="222222"/>
                          </a:solidFill>
                        </a:rPr>
                        <a:t>CAP Implementation and Monitoring</a:t>
                      </a:r>
                      <a:endParaRPr b="1" sz="1800">
                        <a:solidFill>
                          <a:srgbClr val="222222"/>
                        </a:solidFill>
                      </a:endParaRPr>
                    </a:p>
                  </a:txBody>
                  <a:tcPr marT="91425" marB="91425" marR="68575" marL="68575">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2F4"/>
                    </a:solidFill>
                  </a:tcPr>
                </a:tc>
              </a:tr>
              <a:tr h="489875">
                <a:tc>
                  <a:txBody>
                    <a:bodyPr>
                      <a:noAutofit/>
                    </a:bodyPr>
                    <a:lstStyle/>
                    <a:p>
                      <a:pPr indent="0" lvl="0" marL="0" rtl="0">
                        <a:lnSpc>
                          <a:spcPct val="115000"/>
                        </a:lnSpc>
                        <a:spcBef>
                          <a:spcPts val="0"/>
                        </a:spcBef>
                        <a:spcAft>
                          <a:spcPts val="0"/>
                        </a:spcAft>
                        <a:buNone/>
                      </a:pPr>
                      <a:r>
                        <a:rPr b="1" lang="en-US" sz="1800">
                          <a:solidFill>
                            <a:srgbClr val="222222"/>
                          </a:solidFill>
                        </a:rPr>
                        <a:t>2005</a:t>
                      </a:r>
                      <a:r>
                        <a:rPr b="1" lang="en-US">
                          <a:solidFill>
                            <a:srgbClr val="222222"/>
                          </a:solidFill>
                        </a:rPr>
                        <a:t>  ---------------------------------------------------------- </a:t>
                      </a:r>
                      <a:r>
                        <a:rPr b="1" lang="en-US" sz="1800">
                          <a:solidFill>
                            <a:srgbClr val="222222"/>
                          </a:solidFill>
                        </a:rPr>
                        <a:t>2018</a:t>
                      </a:r>
                      <a:endParaRPr b="1" sz="1800">
                        <a:solidFill>
                          <a:srgbClr val="222222"/>
                        </a:solidFill>
                      </a:endParaRPr>
                    </a:p>
                  </a:txBody>
                  <a:tcPr marT="91425" marB="91425" marR="68575" marL="68575">
                    <a:lnL cap="flat" cmpd="sng" w="381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FEFEF"/>
                    </a:solidFill>
                  </a:tcPr>
                </a:tc>
                <a:tc>
                  <a:txBody>
                    <a:bodyPr>
                      <a:noAutofit/>
                    </a:bodyPr>
                    <a:lstStyle/>
                    <a:p>
                      <a:pPr indent="0" lvl="0" marL="0" rtl="0">
                        <a:lnSpc>
                          <a:spcPct val="115000"/>
                        </a:lnSpc>
                        <a:spcBef>
                          <a:spcPts val="0"/>
                        </a:spcBef>
                        <a:spcAft>
                          <a:spcPts val="0"/>
                        </a:spcAft>
                        <a:buNone/>
                      </a:pPr>
                      <a:r>
                        <a:rPr b="1" lang="en-US" sz="1800">
                          <a:solidFill>
                            <a:srgbClr val="222222"/>
                          </a:solidFill>
                        </a:rPr>
                        <a:t>2018 </a:t>
                      </a:r>
                      <a:r>
                        <a:rPr b="1" lang="en-US">
                          <a:solidFill>
                            <a:srgbClr val="222222"/>
                          </a:solidFill>
                        </a:rPr>
                        <a:t> ----   </a:t>
                      </a:r>
                      <a:r>
                        <a:rPr b="1" lang="en-US" sz="1800">
                          <a:solidFill>
                            <a:srgbClr val="222222"/>
                          </a:solidFill>
                        </a:rPr>
                        <a:t>2020</a:t>
                      </a:r>
                      <a:endParaRPr b="1" sz="1800">
                        <a:solidFill>
                          <a:srgbClr val="222222"/>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FEFEF"/>
                    </a:solidFill>
                  </a:tcPr>
                </a:tc>
                <a:tc>
                  <a:txBody>
                    <a:bodyPr>
                      <a:noAutofit/>
                    </a:bodyPr>
                    <a:lstStyle/>
                    <a:p>
                      <a:pPr indent="0" lvl="0" marL="0" rtl="0" algn="ctr">
                        <a:lnSpc>
                          <a:spcPct val="115000"/>
                        </a:lnSpc>
                        <a:spcBef>
                          <a:spcPts val="0"/>
                        </a:spcBef>
                        <a:spcAft>
                          <a:spcPts val="0"/>
                        </a:spcAft>
                        <a:buNone/>
                      </a:pPr>
                      <a:r>
                        <a:rPr b="1" lang="en-US" sz="1800">
                          <a:solidFill>
                            <a:srgbClr val="222222"/>
                          </a:solidFill>
                        </a:rPr>
                        <a:t>  </a:t>
                      </a:r>
                      <a:r>
                        <a:rPr b="1" lang="en-US" sz="1800">
                          <a:solidFill>
                            <a:srgbClr val="222222"/>
                          </a:solidFill>
                        </a:rPr>
                        <a:t>2020 and beyond</a:t>
                      </a:r>
                      <a:endParaRPr b="1" sz="1800">
                        <a:solidFill>
                          <a:srgbClr val="222222"/>
                        </a:solidFill>
                      </a:endParaRPr>
                    </a:p>
                  </a:txBody>
                  <a:tcPr marT="91425" marB="91425" marR="68575" marL="68575">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Stage 1 </a:t>
            </a:r>
            <a:r>
              <a:rPr lang="en-US"/>
              <a:t>Preliminary Activities </a:t>
            </a:r>
            <a:endParaRPr/>
          </a:p>
        </p:txBody>
      </p:sp>
      <p:sp>
        <p:nvSpPr>
          <p:cNvPr id="109" name="Shape 109"/>
          <p:cNvSpPr txBox="1"/>
          <p:nvPr/>
        </p:nvSpPr>
        <p:spPr>
          <a:xfrm>
            <a:off x="1984225" y="1984225"/>
            <a:ext cx="1741800" cy="1142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110" name="Shape 110"/>
          <p:cNvPicPr preferRelativeResize="0"/>
          <p:nvPr/>
        </p:nvPicPr>
        <p:blipFill>
          <a:blip r:embed="rId3">
            <a:alphaModFix/>
          </a:blip>
          <a:stretch>
            <a:fillRect/>
          </a:stretch>
        </p:blipFill>
        <p:spPr>
          <a:xfrm>
            <a:off x="185525" y="1488725"/>
            <a:ext cx="2012698" cy="830700"/>
          </a:xfrm>
          <a:prstGeom prst="rect">
            <a:avLst/>
          </a:prstGeom>
          <a:noFill/>
          <a:ln>
            <a:noFill/>
          </a:ln>
        </p:spPr>
      </p:pic>
      <p:sp>
        <p:nvSpPr>
          <p:cNvPr id="111" name="Shape 111"/>
          <p:cNvSpPr txBox="1"/>
          <p:nvPr/>
        </p:nvSpPr>
        <p:spPr>
          <a:xfrm>
            <a:off x="2685075" y="1455500"/>
            <a:ext cx="1741800" cy="158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graphicFrame>
        <p:nvGraphicFramePr>
          <p:cNvPr id="112" name="Shape 112"/>
          <p:cNvGraphicFramePr/>
          <p:nvPr/>
        </p:nvGraphicFramePr>
        <p:xfrm>
          <a:off x="413138" y="3238500"/>
          <a:ext cx="3000000" cy="3000000"/>
        </p:xfrm>
        <a:graphic>
          <a:graphicData uri="http://schemas.openxmlformats.org/drawingml/2006/table">
            <a:tbl>
              <a:tblPr>
                <a:noFill/>
                <a:tableStyleId>{4B6842C7-B53A-4317-9B3B-7A5D5D135959}</a:tableStyleId>
              </a:tblPr>
              <a:tblGrid>
                <a:gridCol w="1611475"/>
                <a:gridCol w="1611475"/>
                <a:gridCol w="1611475"/>
                <a:gridCol w="1611475"/>
                <a:gridCol w="1611475"/>
                <a:gridCol w="1611475"/>
                <a:gridCol w="1611475"/>
              </a:tblGrid>
              <a:tr h="425500">
                <a:tc>
                  <a:txBody>
                    <a:bodyPr>
                      <a:noAutofit/>
                    </a:bodyPr>
                    <a:lstStyle/>
                    <a:p>
                      <a:pPr indent="0" lvl="0" marL="0" rtl="0" algn="ctr">
                        <a:lnSpc>
                          <a:spcPct val="115000"/>
                        </a:lnSpc>
                        <a:spcBef>
                          <a:spcPts val="0"/>
                        </a:spcBef>
                        <a:spcAft>
                          <a:spcPts val="0"/>
                        </a:spcAft>
                        <a:buNone/>
                      </a:pPr>
                      <a:r>
                        <a:rPr b="1" lang="en-US" sz="1100"/>
                        <a:t>2005</a:t>
                      </a:r>
                      <a:endParaRPr b="1" sz="1100"/>
                    </a:p>
                  </a:txBody>
                  <a:tcPr marT="91425" marB="91425" marR="68575" marL="685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b="1" lang="en-US" sz="1100"/>
                        <a:t>2008</a:t>
                      </a:r>
                      <a:endParaRPr b="1" sz="1100"/>
                    </a:p>
                  </a:txBody>
                  <a:tcPr marT="91425" marB="91425" marR="68575" marL="685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b="1" lang="en-US" sz="1100"/>
                        <a:t>2010</a:t>
                      </a:r>
                      <a:endParaRPr b="1" sz="1100"/>
                    </a:p>
                  </a:txBody>
                  <a:tcPr marT="91425" marB="91425" marR="68575" marL="685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b="1" lang="en-US" sz="1100"/>
                        <a:t>2014</a:t>
                      </a:r>
                      <a:endParaRPr b="1" sz="1100"/>
                    </a:p>
                  </a:txBody>
                  <a:tcPr marT="91425" marB="91425" marR="68575" marL="685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b="1" lang="en-US" sz="1100"/>
                        <a:t>2016</a:t>
                      </a:r>
                      <a:endParaRPr b="1" sz="1100"/>
                    </a:p>
                  </a:txBody>
                  <a:tcPr marT="91425" marB="91425" marR="68575" marL="685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b="1" lang="en-US" sz="1100"/>
                        <a:t>2017</a:t>
                      </a:r>
                      <a:endParaRPr b="1" sz="1100"/>
                    </a:p>
                  </a:txBody>
                  <a:tcPr marT="91425" marB="91425" marR="68575" marL="685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ctr">
                        <a:lnSpc>
                          <a:spcPct val="115000"/>
                        </a:lnSpc>
                        <a:spcBef>
                          <a:spcPts val="0"/>
                        </a:spcBef>
                        <a:spcAft>
                          <a:spcPts val="0"/>
                        </a:spcAft>
                        <a:buNone/>
                      </a:pPr>
                      <a:r>
                        <a:rPr b="1" lang="en-US" sz="1100"/>
                        <a:t>2018</a:t>
                      </a:r>
                      <a:endParaRPr b="1" sz="1100"/>
                    </a:p>
                  </a:txBody>
                  <a:tcPr marT="91425" marB="91425" marR="68575" marL="685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r>
            </a:tbl>
          </a:graphicData>
        </a:graphic>
      </p:graphicFrame>
      <p:sp>
        <p:nvSpPr>
          <p:cNvPr id="113" name="Shape 113"/>
          <p:cNvSpPr txBox="1"/>
          <p:nvPr/>
        </p:nvSpPr>
        <p:spPr>
          <a:xfrm>
            <a:off x="9656100" y="4431450"/>
            <a:ext cx="1697700" cy="1458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t/>
            </a:r>
            <a:endParaRPr/>
          </a:p>
        </p:txBody>
      </p:sp>
      <p:pic>
        <p:nvPicPr>
          <p:cNvPr id="114" name="Shape 114"/>
          <p:cNvPicPr preferRelativeResize="0"/>
          <p:nvPr/>
        </p:nvPicPr>
        <p:blipFill>
          <a:blip r:embed="rId4">
            <a:alphaModFix/>
          </a:blip>
          <a:stretch>
            <a:fillRect/>
          </a:stretch>
        </p:blipFill>
        <p:spPr>
          <a:xfrm>
            <a:off x="9499652" y="812113"/>
            <a:ext cx="1697700" cy="2183922"/>
          </a:xfrm>
          <a:prstGeom prst="rect">
            <a:avLst/>
          </a:prstGeom>
          <a:noFill/>
          <a:ln>
            <a:noFill/>
          </a:ln>
        </p:spPr>
      </p:pic>
      <p:sp>
        <p:nvSpPr>
          <p:cNvPr id="115" name="Shape 115"/>
          <p:cNvSpPr txBox="1"/>
          <p:nvPr/>
        </p:nvSpPr>
        <p:spPr>
          <a:xfrm>
            <a:off x="3152725" y="4784200"/>
            <a:ext cx="66300" cy="21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txBox="1"/>
          <p:nvPr/>
        </p:nvSpPr>
        <p:spPr>
          <a:xfrm>
            <a:off x="1984225" y="3989025"/>
            <a:ext cx="1741800" cy="132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txBox="1"/>
          <p:nvPr/>
        </p:nvSpPr>
        <p:spPr>
          <a:xfrm>
            <a:off x="5411325" y="4090625"/>
            <a:ext cx="1741800" cy="970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txBox="1"/>
          <p:nvPr/>
        </p:nvSpPr>
        <p:spPr>
          <a:xfrm>
            <a:off x="5710550" y="2141450"/>
            <a:ext cx="4497000" cy="959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txBox="1"/>
          <p:nvPr/>
        </p:nvSpPr>
        <p:spPr>
          <a:xfrm>
            <a:off x="4144050" y="2098950"/>
            <a:ext cx="4048500" cy="830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txBox="1"/>
          <p:nvPr/>
        </p:nvSpPr>
        <p:spPr>
          <a:xfrm>
            <a:off x="3152725" y="1431751"/>
            <a:ext cx="2774100" cy="1206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121" name="Shape 121"/>
          <p:cNvPicPr preferRelativeResize="0"/>
          <p:nvPr/>
        </p:nvPicPr>
        <p:blipFill>
          <a:blip r:embed="rId5">
            <a:alphaModFix/>
          </a:blip>
          <a:stretch>
            <a:fillRect/>
          </a:stretch>
        </p:blipFill>
        <p:spPr>
          <a:xfrm>
            <a:off x="4913725" y="1493975"/>
            <a:ext cx="2774099" cy="1325700"/>
          </a:xfrm>
          <a:prstGeom prst="rect">
            <a:avLst/>
          </a:prstGeom>
          <a:noFill/>
          <a:ln>
            <a:noFill/>
          </a:ln>
        </p:spPr>
      </p:pic>
      <p:pic>
        <p:nvPicPr>
          <p:cNvPr id="122" name="Shape 122"/>
          <p:cNvPicPr preferRelativeResize="0"/>
          <p:nvPr/>
        </p:nvPicPr>
        <p:blipFill>
          <a:blip r:embed="rId6">
            <a:alphaModFix/>
          </a:blip>
          <a:stretch>
            <a:fillRect/>
          </a:stretch>
        </p:blipFill>
        <p:spPr>
          <a:xfrm>
            <a:off x="4917105" y="3844538"/>
            <a:ext cx="3332691" cy="1142100"/>
          </a:xfrm>
          <a:prstGeom prst="rect">
            <a:avLst/>
          </a:prstGeom>
          <a:noFill/>
          <a:ln>
            <a:noFill/>
          </a:ln>
        </p:spPr>
      </p:pic>
      <p:sp>
        <p:nvSpPr>
          <p:cNvPr id="123" name="Shape 123"/>
          <p:cNvSpPr txBox="1"/>
          <p:nvPr/>
        </p:nvSpPr>
        <p:spPr>
          <a:xfrm>
            <a:off x="7206025" y="1807850"/>
            <a:ext cx="2774100" cy="830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124" name="Shape 124"/>
          <p:cNvPicPr preferRelativeResize="0"/>
          <p:nvPr/>
        </p:nvPicPr>
        <p:blipFill>
          <a:blip r:embed="rId7">
            <a:alphaModFix/>
          </a:blip>
          <a:stretch>
            <a:fillRect/>
          </a:stretch>
        </p:blipFill>
        <p:spPr>
          <a:xfrm>
            <a:off x="397688" y="3960872"/>
            <a:ext cx="1454546" cy="773303"/>
          </a:xfrm>
          <a:prstGeom prst="rect">
            <a:avLst/>
          </a:prstGeom>
          <a:noFill/>
          <a:ln>
            <a:noFill/>
          </a:ln>
        </p:spPr>
      </p:pic>
      <p:pic>
        <p:nvPicPr>
          <p:cNvPr id="125" name="Shape 125"/>
          <p:cNvPicPr preferRelativeResize="0"/>
          <p:nvPr/>
        </p:nvPicPr>
        <p:blipFill>
          <a:blip r:embed="rId8">
            <a:alphaModFix/>
          </a:blip>
          <a:stretch>
            <a:fillRect/>
          </a:stretch>
        </p:blipFill>
        <p:spPr>
          <a:xfrm>
            <a:off x="469274" y="5075550"/>
            <a:ext cx="1311375" cy="1320482"/>
          </a:xfrm>
          <a:prstGeom prst="rect">
            <a:avLst/>
          </a:prstGeom>
          <a:noFill/>
          <a:ln>
            <a:noFill/>
          </a:ln>
        </p:spPr>
      </p:pic>
      <p:sp>
        <p:nvSpPr>
          <p:cNvPr id="126" name="Shape 126"/>
          <p:cNvSpPr txBox="1"/>
          <p:nvPr/>
        </p:nvSpPr>
        <p:spPr>
          <a:xfrm>
            <a:off x="6172075" y="2030450"/>
            <a:ext cx="2774100" cy="60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127" name="Shape 127"/>
          <p:cNvPicPr preferRelativeResize="0"/>
          <p:nvPr/>
        </p:nvPicPr>
        <p:blipFill>
          <a:blip r:embed="rId9">
            <a:alphaModFix/>
          </a:blip>
          <a:stretch>
            <a:fillRect/>
          </a:stretch>
        </p:blipFill>
        <p:spPr>
          <a:xfrm>
            <a:off x="3591475" y="5036900"/>
            <a:ext cx="2774100" cy="1397772"/>
          </a:xfrm>
          <a:prstGeom prst="rect">
            <a:avLst/>
          </a:prstGeom>
          <a:noFill/>
          <a:ln>
            <a:noFill/>
          </a:ln>
        </p:spPr>
      </p:pic>
      <p:pic>
        <p:nvPicPr>
          <p:cNvPr id="128" name="Shape 128"/>
          <p:cNvPicPr preferRelativeResize="0"/>
          <p:nvPr/>
        </p:nvPicPr>
        <p:blipFill>
          <a:blip r:embed="rId10">
            <a:alphaModFix/>
          </a:blip>
          <a:stretch>
            <a:fillRect/>
          </a:stretch>
        </p:blipFill>
        <p:spPr>
          <a:xfrm>
            <a:off x="2828700" y="1462850"/>
            <a:ext cx="1454550" cy="1579949"/>
          </a:xfrm>
          <a:prstGeom prst="rect">
            <a:avLst/>
          </a:prstGeom>
          <a:noFill/>
          <a:ln>
            <a:noFill/>
          </a:ln>
        </p:spPr>
      </p:pic>
      <p:sp>
        <p:nvSpPr>
          <p:cNvPr id="129" name="Shape 129"/>
          <p:cNvSpPr txBox="1"/>
          <p:nvPr/>
        </p:nvSpPr>
        <p:spPr>
          <a:xfrm>
            <a:off x="6968825" y="5167200"/>
            <a:ext cx="2774100" cy="1142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US">
                <a:solidFill>
                  <a:schemeClr val="dk1"/>
                </a:solidFill>
              </a:rPr>
              <a:t>Energy Working Group and</a:t>
            </a:r>
            <a:endParaRPr>
              <a:solidFill>
                <a:schemeClr val="dk1"/>
              </a:solidFill>
            </a:endParaRPr>
          </a:p>
          <a:p>
            <a:pPr indent="0" lvl="0" marL="0" rtl="0">
              <a:lnSpc>
                <a:spcPct val="115000"/>
              </a:lnSpc>
              <a:spcBef>
                <a:spcPts val="0"/>
              </a:spcBef>
              <a:spcAft>
                <a:spcPts val="0"/>
              </a:spcAft>
              <a:buClr>
                <a:schemeClr val="dk1"/>
              </a:buClr>
              <a:buSzPts val="1100"/>
              <a:buFont typeface="Arial"/>
              <a:buNone/>
            </a:pPr>
            <a:r>
              <a:rPr lang="en-US">
                <a:solidFill>
                  <a:schemeClr val="dk1"/>
                </a:solidFill>
              </a:rPr>
              <a:t>EQC gather information for the council about climate action planning.</a:t>
            </a:r>
            <a:endParaRPr>
              <a:solidFill>
                <a:schemeClr val="dk1"/>
              </a:solidFill>
            </a:endParaRPr>
          </a:p>
          <a:p>
            <a:pPr indent="0" lvl="0" marL="0">
              <a:spcBef>
                <a:spcPts val="0"/>
              </a:spcBef>
              <a:spcAft>
                <a:spcPts val="0"/>
              </a:spcAft>
              <a:buNone/>
            </a:pPr>
            <a:r>
              <a:t/>
            </a:r>
            <a:endParaRPr/>
          </a:p>
        </p:txBody>
      </p:sp>
      <p:sp>
        <p:nvSpPr>
          <p:cNvPr id="130" name="Shape 130"/>
          <p:cNvSpPr txBox="1"/>
          <p:nvPr/>
        </p:nvSpPr>
        <p:spPr>
          <a:xfrm>
            <a:off x="9947875" y="3906475"/>
            <a:ext cx="1882200" cy="15798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US">
                <a:solidFill>
                  <a:schemeClr val="dk1"/>
                </a:solidFill>
              </a:rPr>
              <a:t>City adopts resolution</a:t>
            </a:r>
            <a:endParaRPr>
              <a:solidFill>
                <a:schemeClr val="dk1"/>
              </a:solidFill>
            </a:endParaRPr>
          </a:p>
          <a:p>
            <a:pPr indent="0" lvl="0" marL="0" rtl="0">
              <a:lnSpc>
                <a:spcPct val="115000"/>
              </a:lnSpc>
              <a:spcBef>
                <a:spcPts val="0"/>
              </a:spcBef>
              <a:spcAft>
                <a:spcPts val="0"/>
              </a:spcAft>
              <a:buClr>
                <a:schemeClr val="dk1"/>
              </a:buClr>
              <a:buSzPts val="1100"/>
              <a:buFont typeface="Arial"/>
              <a:buNone/>
            </a:pPr>
            <a:r>
              <a:rPr lang="en-US">
                <a:solidFill>
                  <a:schemeClr val="dk1"/>
                </a:solidFill>
              </a:rPr>
              <a:t>to form a Climate Action Advisory Board (CAPAB).</a:t>
            </a:r>
            <a:endParaRPr>
              <a:solidFill>
                <a:schemeClr val="dk1"/>
              </a:solidFill>
            </a:endParaRPr>
          </a:p>
          <a:p>
            <a:pPr indent="0" lvl="0" marL="0">
              <a:spcBef>
                <a:spcPts val="0"/>
              </a:spcBef>
              <a:spcAft>
                <a:spcPts val="0"/>
              </a:spcAft>
              <a:buNone/>
            </a:pPr>
            <a:r>
              <a:t/>
            </a:r>
            <a:endParaRPr/>
          </a:p>
        </p:txBody>
      </p:sp>
      <p:sp>
        <p:nvSpPr>
          <p:cNvPr id="131" name="Shape 131"/>
          <p:cNvSpPr txBox="1"/>
          <p:nvPr/>
        </p:nvSpPr>
        <p:spPr>
          <a:xfrm>
            <a:off x="7866525" y="1643900"/>
            <a:ext cx="1454400" cy="1381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US">
                <a:solidFill>
                  <a:schemeClr val="dk1"/>
                </a:solidFill>
              </a:rPr>
              <a:t>City council approves a solar</a:t>
            </a:r>
            <a:endParaRPr>
              <a:solidFill>
                <a:schemeClr val="dk1"/>
              </a:solidFill>
            </a:endParaRPr>
          </a:p>
          <a:p>
            <a:pPr indent="0" lvl="0" marL="0" rtl="0">
              <a:lnSpc>
                <a:spcPct val="115000"/>
              </a:lnSpc>
              <a:spcBef>
                <a:spcPts val="0"/>
              </a:spcBef>
              <a:spcAft>
                <a:spcPts val="0"/>
              </a:spcAft>
              <a:buClr>
                <a:schemeClr val="dk1"/>
              </a:buClr>
              <a:buSzPts val="1100"/>
              <a:buFont typeface="Arial"/>
              <a:buNone/>
            </a:pPr>
            <a:r>
              <a:rPr lang="en-US">
                <a:solidFill>
                  <a:schemeClr val="dk1"/>
                </a:solidFill>
              </a:rPr>
              <a:t>subscription agreement.</a:t>
            </a:r>
            <a:endParaRPr>
              <a:solidFill>
                <a:schemeClr val="dk1"/>
              </a:solidFill>
            </a:endParaRPr>
          </a:p>
          <a:p>
            <a:pPr indent="0" lvl="0" marL="0">
              <a:spcBef>
                <a:spcPts val="0"/>
              </a:spcBef>
              <a:spcAft>
                <a:spcPts val="0"/>
              </a:spcAft>
              <a:buNone/>
            </a:pPr>
            <a:r>
              <a:t/>
            </a:r>
            <a:endParaRPr/>
          </a:p>
        </p:txBody>
      </p:sp>
      <p:sp>
        <p:nvSpPr>
          <p:cNvPr id="132" name="Shape 132"/>
          <p:cNvSpPr txBox="1"/>
          <p:nvPr/>
        </p:nvSpPr>
        <p:spPr>
          <a:xfrm>
            <a:off x="2243325" y="5249675"/>
            <a:ext cx="744900" cy="1141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133" name="Shape 133"/>
          <p:cNvPicPr preferRelativeResize="0"/>
          <p:nvPr/>
        </p:nvPicPr>
        <p:blipFill>
          <a:blip r:embed="rId11">
            <a:alphaModFix/>
          </a:blip>
          <a:stretch>
            <a:fillRect/>
          </a:stretch>
        </p:blipFill>
        <p:spPr>
          <a:xfrm>
            <a:off x="2199437" y="4219350"/>
            <a:ext cx="1311373" cy="1711151"/>
          </a:xfrm>
          <a:prstGeom prst="rect">
            <a:avLst/>
          </a:prstGeom>
          <a:noFill/>
          <a:ln>
            <a:noFill/>
          </a:ln>
        </p:spPr>
      </p:pic>
      <p:sp>
        <p:nvSpPr>
          <p:cNvPr id="134" name="Shape 134"/>
          <p:cNvSpPr txBox="1"/>
          <p:nvPr/>
        </p:nvSpPr>
        <p:spPr>
          <a:xfrm>
            <a:off x="185525" y="2428275"/>
            <a:ext cx="2012700" cy="608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lang="en-US"/>
              <a:t>Cities for Climate Protection (CC)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Stage 1 </a:t>
            </a:r>
            <a:r>
              <a:rPr lang="en-US"/>
              <a:t>Preliminary Activities (cont.)</a:t>
            </a:r>
            <a:endParaRPr/>
          </a:p>
        </p:txBody>
      </p:sp>
      <p:sp>
        <p:nvSpPr>
          <p:cNvPr id="140" name="Shape 140"/>
          <p:cNvSpPr txBox="1"/>
          <p:nvPr>
            <p:ph idx="4294967295" type="body"/>
          </p:nvPr>
        </p:nvSpPr>
        <p:spPr>
          <a:xfrm>
            <a:off x="838200" y="1825625"/>
            <a:ext cx="10515600" cy="4351200"/>
          </a:xfrm>
          <a:prstGeom prst="rect">
            <a:avLst/>
          </a:prstGeom>
        </p:spPr>
        <p:txBody>
          <a:bodyPr anchorCtr="0" anchor="t" bIns="91425" lIns="91425" spcFirstLastPara="1" rIns="91425" wrap="square" tIns="91425">
            <a:noAutofit/>
          </a:bodyPr>
          <a:lstStyle/>
          <a:p>
            <a:pPr indent="-50800" lvl="0" marL="228600">
              <a:spcBef>
                <a:spcPts val="1000"/>
              </a:spcBef>
              <a:spcAft>
                <a:spcPts val="0"/>
              </a:spcAft>
              <a:buNone/>
            </a:pPr>
            <a:r>
              <a:t/>
            </a:r>
            <a:endParaRPr/>
          </a:p>
          <a:p>
            <a:pPr indent="-50800" lvl="0" marL="228600">
              <a:spcBef>
                <a:spcPts val="1000"/>
              </a:spcBef>
              <a:spcAft>
                <a:spcPts val="0"/>
              </a:spcAft>
              <a:buNone/>
            </a:pPr>
            <a:r>
              <a:t/>
            </a:r>
            <a:endParaRPr/>
          </a:p>
          <a:p>
            <a:pPr indent="-50800" lvl="0" marL="228600" rtl="0">
              <a:spcBef>
                <a:spcPts val="1000"/>
              </a:spcBef>
              <a:spcAft>
                <a:spcPts val="0"/>
              </a:spcAft>
              <a:buNone/>
            </a:pPr>
            <a:r>
              <a:t/>
            </a:r>
            <a:endParaRPr/>
          </a:p>
        </p:txBody>
      </p:sp>
      <p:graphicFrame>
        <p:nvGraphicFramePr>
          <p:cNvPr id="141" name="Shape 141"/>
          <p:cNvGraphicFramePr/>
          <p:nvPr/>
        </p:nvGraphicFramePr>
        <p:xfrm>
          <a:off x="649350" y="1690825"/>
          <a:ext cx="3000000" cy="3000000"/>
        </p:xfrm>
        <a:graphic>
          <a:graphicData uri="http://schemas.openxmlformats.org/drawingml/2006/table">
            <a:tbl>
              <a:tblPr>
                <a:noFill/>
                <a:tableStyleId>{4B6842C7-B53A-4317-9B3B-7A5D5D135959}</a:tableStyleId>
              </a:tblPr>
              <a:tblGrid>
                <a:gridCol w="2730250"/>
                <a:gridCol w="2186925"/>
                <a:gridCol w="6107275"/>
              </a:tblGrid>
              <a:tr h="567725">
                <a:tc gridSpan="3">
                  <a:txBody>
                    <a:bodyPr>
                      <a:noAutofit/>
                    </a:bodyPr>
                    <a:lstStyle/>
                    <a:p>
                      <a:pPr indent="0" lvl="0" marL="495300" rtl="0" algn="ctr">
                        <a:lnSpc>
                          <a:spcPct val="115000"/>
                        </a:lnSpc>
                        <a:spcBef>
                          <a:spcPts val="0"/>
                        </a:spcBef>
                        <a:spcAft>
                          <a:spcPts val="0"/>
                        </a:spcAft>
                        <a:buNone/>
                      </a:pPr>
                      <a:r>
                        <a:rPr b="1" lang="en-US" sz="2400">
                          <a:solidFill>
                            <a:srgbClr val="222222"/>
                          </a:solidFill>
                        </a:rPr>
                        <a:t>2018</a:t>
                      </a:r>
                      <a:endParaRPr b="1" sz="2400">
                        <a:solidFill>
                          <a:srgbClr val="222222"/>
                        </a:solidFill>
                      </a:endParaRPr>
                    </a:p>
                  </a:txBody>
                  <a:tcPr marT="91425" marB="91425" marR="68575" marL="68575">
                    <a:lnL cap="flat" cmpd="sng" w="76200">
                      <a:solidFill>
                        <a:srgbClr val="999999"/>
                      </a:solidFill>
                      <a:prstDash val="solid"/>
                      <a:round/>
                      <a:headEnd len="sm" w="sm" type="none"/>
                      <a:tailEnd len="sm" w="sm" type="none"/>
                    </a:lnL>
                    <a:lnR cap="flat" cmpd="sng" w="76200">
                      <a:solidFill>
                        <a:srgbClr val="999999"/>
                      </a:solidFill>
                      <a:prstDash val="solid"/>
                      <a:round/>
                      <a:headEnd len="sm" w="sm" type="none"/>
                      <a:tailEnd len="sm" w="sm" type="none"/>
                    </a:lnR>
                    <a:lnT cap="flat" cmpd="sng" w="76200">
                      <a:solidFill>
                        <a:srgbClr val="999999"/>
                      </a:solidFill>
                      <a:prstDash val="solid"/>
                      <a:round/>
                      <a:headEnd len="sm" w="sm" type="none"/>
                      <a:tailEnd len="sm" w="sm" type="none"/>
                    </a:lnT>
                    <a:lnB cap="flat" cmpd="sng" w="76200">
                      <a:solidFill>
                        <a:srgbClr val="999999"/>
                      </a:solidFill>
                      <a:prstDash val="solid"/>
                      <a:round/>
                      <a:headEnd len="sm" w="sm" type="none"/>
                      <a:tailEnd len="sm" w="sm" type="none"/>
                    </a:lnB>
                    <a:solidFill>
                      <a:srgbClr val="A4C2F4"/>
                    </a:solidFill>
                  </a:tcPr>
                </a:tc>
                <a:tc hMerge="1"/>
                <a:tc hMerge="1"/>
              </a:tr>
              <a:tr h="498325">
                <a:tc>
                  <a:txBody>
                    <a:bodyPr>
                      <a:noAutofit/>
                    </a:bodyPr>
                    <a:lstStyle/>
                    <a:p>
                      <a:pPr indent="0" lvl="0" marL="495300" rtl="0" algn="ctr">
                        <a:lnSpc>
                          <a:spcPct val="115000"/>
                        </a:lnSpc>
                        <a:spcBef>
                          <a:spcPts val="0"/>
                        </a:spcBef>
                        <a:spcAft>
                          <a:spcPts val="0"/>
                        </a:spcAft>
                        <a:buNone/>
                      </a:pPr>
                      <a:r>
                        <a:rPr b="1" lang="en-US" sz="2400">
                          <a:solidFill>
                            <a:srgbClr val="222222"/>
                          </a:solidFill>
                        </a:rPr>
                        <a:t>Feb</a:t>
                      </a:r>
                      <a:endParaRPr b="1" sz="2400">
                        <a:solidFill>
                          <a:srgbClr val="222222"/>
                        </a:solidFill>
                      </a:endParaRPr>
                    </a:p>
                  </a:txBody>
                  <a:tcPr marT="91425" marB="91425" marR="68575" marL="68575">
                    <a:lnL cap="flat" cmpd="sng" w="76200">
                      <a:solidFill>
                        <a:srgbClr val="999999"/>
                      </a:solidFill>
                      <a:prstDash val="solid"/>
                      <a:round/>
                      <a:headEnd len="sm" w="sm" type="none"/>
                      <a:tailEnd len="sm" w="sm" type="none"/>
                    </a:lnL>
                    <a:lnR cap="flat" cmpd="sng" w="76200">
                      <a:solidFill>
                        <a:srgbClr val="999999"/>
                      </a:solidFill>
                      <a:prstDash val="solid"/>
                      <a:round/>
                      <a:headEnd len="sm" w="sm" type="none"/>
                      <a:tailEnd len="sm" w="sm" type="none"/>
                    </a:lnR>
                    <a:lnT cap="flat" cmpd="sng" w="76200">
                      <a:solidFill>
                        <a:srgbClr val="999999"/>
                      </a:solidFill>
                      <a:prstDash val="solid"/>
                      <a:round/>
                      <a:headEnd len="sm" w="sm" type="none"/>
                      <a:tailEnd len="sm" w="sm" type="none"/>
                    </a:lnT>
                    <a:lnB cap="flat" cmpd="sng" w="76200">
                      <a:solidFill>
                        <a:srgbClr val="999999"/>
                      </a:solidFill>
                      <a:prstDash val="solid"/>
                      <a:round/>
                      <a:headEnd len="sm" w="sm" type="none"/>
                      <a:tailEnd len="sm" w="sm" type="none"/>
                    </a:lnB>
                    <a:solidFill>
                      <a:srgbClr val="C9DAF8"/>
                    </a:solidFill>
                  </a:tcPr>
                </a:tc>
                <a:tc>
                  <a:txBody>
                    <a:bodyPr>
                      <a:noAutofit/>
                    </a:bodyPr>
                    <a:lstStyle/>
                    <a:p>
                      <a:pPr indent="0" lvl="0" marL="495300" rtl="0" algn="ctr">
                        <a:lnSpc>
                          <a:spcPct val="115000"/>
                        </a:lnSpc>
                        <a:spcBef>
                          <a:spcPts val="0"/>
                        </a:spcBef>
                        <a:spcAft>
                          <a:spcPts val="0"/>
                        </a:spcAft>
                        <a:buNone/>
                      </a:pPr>
                      <a:r>
                        <a:rPr b="1" lang="en-US" sz="2400">
                          <a:solidFill>
                            <a:srgbClr val="222222"/>
                          </a:solidFill>
                        </a:rPr>
                        <a:t>Mar</a:t>
                      </a:r>
                      <a:endParaRPr b="1" sz="2400">
                        <a:solidFill>
                          <a:srgbClr val="222222"/>
                        </a:solidFill>
                      </a:endParaRPr>
                    </a:p>
                  </a:txBody>
                  <a:tcPr marT="91425" marB="91425" marR="68575" marL="68575">
                    <a:lnL cap="flat" cmpd="sng" w="76200">
                      <a:solidFill>
                        <a:srgbClr val="999999"/>
                      </a:solidFill>
                      <a:prstDash val="solid"/>
                      <a:round/>
                      <a:headEnd len="sm" w="sm" type="none"/>
                      <a:tailEnd len="sm" w="sm" type="none"/>
                    </a:lnL>
                    <a:lnR cap="flat" cmpd="sng" w="76200">
                      <a:solidFill>
                        <a:srgbClr val="999999"/>
                      </a:solidFill>
                      <a:prstDash val="solid"/>
                      <a:round/>
                      <a:headEnd len="sm" w="sm" type="none"/>
                      <a:tailEnd len="sm" w="sm" type="none"/>
                    </a:lnR>
                    <a:lnT cap="flat" cmpd="sng" w="76200">
                      <a:solidFill>
                        <a:srgbClr val="999999"/>
                      </a:solidFill>
                      <a:prstDash val="solid"/>
                      <a:round/>
                      <a:headEnd len="sm" w="sm" type="none"/>
                      <a:tailEnd len="sm" w="sm" type="none"/>
                    </a:lnT>
                    <a:lnB cap="flat" cmpd="sng" w="76200">
                      <a:solidFill>
                        <a:srgbClr val="999999"/>
                      </a:solidFill>
                      <a:prstDash val="solid"/>
                      <a:round/>
                      <a:headEnd len="sm" w="sm" type="none"/>
                      <a:tailEnd len="sm" w="sm" type="none"/>
                    </a:lnB>
                    <a:solidFill>
                      <a:srgbClr val="C9DAF8"/>
                    </a:solidFill>
                  </a:tcPr>
                </a:tc>
                <a:tc>
                  <a:txBody>
                    <a:bodyPr>
                      <a:noAutofit/>
                    </a:bodyPr>
                    <a:lstStyle/>
                    <a:p>
                      <a:pPr indent="0" lvl="0" marL="495300" rtl="0" algn="ctr">
                        <a:lnSpc>
                          <a:spcPct val="115000"/>
                        </a:lnSpc>
                        <a:spcBef>
                          <a:spcPts val="0"/>
                        </a:spcBef>
                        <a:spcAft>
                          <a:spcPts val="0"/>
                        </a:spcAft>
                        <a:buNone/>
                      </a:pPr>
                      <a:r>
                        <a:rPr b="1" lang="en-US" sz="2400">
                          <a:solidFill>
                            <a:srgbClr val="222222"/>
                          </a:solidFill>
                        </a:rPr>
                        <a:t>Apr-Jun</a:t>
                      </a:r>
                      <a:endParaRPr b="1" sz="2400">
                        <a:solidFill>
                          <a:srgbClr val="222222"/>
                        </a:solidFill>
                      </a:endParaRPr>
                    </a:p>
                  </a:txBody>
                  <a:tcPr marT="91425" marB="91425" marR="68575" marL="68575">
                    <a:lnL cap="flat" cmpd="sng" w="76200">
                      <a:solidFill>
                        <a:srgbClr val="999999"/>
                      </a:solidFill>
                      <a:prstDash val="solid"/>
                      <a:round/>
                      <a:headEnd len="sm" w="sm" type="none"/>
                      <a:tailEnd len="sm" w="sm" type="none"/>
                    </a:lnL>
                    <a:lnR cap="flat" cmpd="sng" w="76200">
                      <a:solidFill>
                        <a:srgbClr val="999999"/>
                      </a:solidFill>
                      <a:prstDash val="solid"/>
                      <a:round/>
                      <a:headEnd len="sm" w="sm" type="none"/>
                      <a:tailEnd len="sm" w="sm" type="none"/>
                    </a:lnR>
                    <a:lnT cap="flat" cmpd="sng" w="76200">
                      <a:solidFill>
                        <a:srgbClr val="999999"/>
                      </a:solidFill>
                      <a:prstDash val="solid"/>
                      <a:round/>
                      <a:headEnd len="sm" w="sm" type="none"/>
                      <a:tailEnd len="sm" w="sm" type="none"/>
                    </a:lnT>
                    <a:lnB cap="flat" cmpd="sng" w="76200">
                      <a:solidFill>
                        <a:srgbClr val="999999"/>
                      </a:solidFill>
                      <a:prstDash val="solid"/>
                      <a:round/>
                      <a:headEnd len="sm" w="sm" type="none"/>
                      <a:tailEnd len="sm" w="sm" type="none"/>
                    </a:lnB>
                    <a:solidFill>
                      <a:srgbClr val="C9DAF8"/>
                    </a:solidFill>
                  </a:tcPr>
                </a:tc>
              </a:tr>
              <a:tr h="2959900">
                <a:tc>
                  <a:txBody>
                    <a:bodyPr>
                      <a:noAutofit/>
                    </a:bodyPr>
                    <a:lstStyle/>
                    <a:p>
                      <a:pPr indent="0" lvl="0" marL="0" rtl="0">
                        <a:lnSpc>
                          <a:spcPct val="115000"/>
                        </a:lnSpc>
                        <a:spcBef>
                          <a:spcPts val="0"/>
                        </a:spcBef>
                        <a:spcAft>
                          <a:spcPts val="0"/>
                        </a:spcAft>
                        <a:buNone/>
                      </a:pPr>
                      <a:r>
                        <a:rPr lang="en-US" sz="2400">
                          <a:solidFill>
                            <a:srgbClr val="222222"/>
                          </a:solidFill>
                        </a:rPr>
                        <a:t>R</a:t>
                      </a:r>
                      <a:r>
                        <a:rPr lang="en-US" sz="2400">
                          <a:solidFill>
                            <a:srgbClr val="222222"/>
                          </a:solidFill>
                        </a:rPr>
                        <a:t>esolution adopted</a:t>
                      </a:r>
                      <a:endParaRPr sz="2400">
                        <a:solidFill>
                          <a:srgbClr val="222222"/>
                        </a:solidFill>
                      </a:endParaRPr>
                    </a:p>
                    <a:p>
                      <a:pPr indent="0" lvl="0" marL="0" rtl="0">
                        <a:lnSpc>
                          <a:spcPct val="115000"/>
                        </a:lnSpc>
                        <a:spcBef>
                          <a:spcPts val="0"/>
                        </a:spcBef>
                        <a:spcAft>
                          <a:spcPts val="0"/>
                        </a:spcAft>
                        <a:buNone/>
                      </a:pPr>
                      <a:r>
                        <a:t/>
                      </a:r>
                      <a:endParaRPr sz="2400">
                        <a:solidFill>
                          <a:srgbClr val="222222"/>
                        </a:solidFill>
                      </a:endParaRPr>
                    </a:p>
                    <a:p>
                      <a:pPr indent="0" lvl="0" marL="0" rtl="0">
                        <a:lnSpc>
                          <a:spcPct val="115000"/>
                        </a:lnSpc>
                        <a:spcBef>
                          <a:spcPts val="0"/>
                        </a:spcBef>
                        <a:spcAft>
                          <a:spcPts val="0"/>
                        </a:spcAft>
                        <a:buNone/>
                      </a:pPr>
                      <a:r>
                        <a:rPr lang="en-US" sz="2400">
                          <a:solidFill>
                            <a:srgbClr val="222222"/>
                          </a:solidFill>
                        </a:rPr>
                        <a:t>Applications </a:t>
                      </a:r>
                      <a:endParaRPr sz="2400">
                        <a:solidFill>
                          <a:srgbClr val="222222"/>
                        </a:solidFill>
                      </a:endParaRPr>
                    </a:p>
                    <a:p>
                      <a:pPr indent="0" lvl="0" marL="0" rtl="0">
                        <a:lnSpc>
                          <a:spcPct val="115000"/>
                        </a:lnSpc>
                        <a:spcBef>
                          <a:spcPts val="0"/>
                        </a:spcBef>
                        <a:spcAft>
                          <a:spcPts val="0"/>
                        </a:spcAft>
                        <a:buNone/>
                      </a:pPr>
                      <a:r>
                        <a:rPr lang="en-US" sz="2400">
                          <a:solidFill>
                            <a:srgbClr val="222222"/>
                          </a:solidFill>
                        </a:rPr>
                        <a:t>open</a:t>
                      </a:r>
                      <a:endParaRPr sz="2400">
                        <a:solidFill>
                          <a:srgbClr val="222222"/>
                        </a:solidFill>
                      </a:endParaRPr>
                    </a:p>
                    <a:p>
                      <a:pPr indent="0" lvl="0" marL="0" rtl="0">
                        <a:lnSpc>
                          <a:spcPct val="115000"/>
                        </a:lnSpc>
                        <a:spcBef>
                          <a:spcPts val="0"/>
                        </a:spcBef>
                        <a:spcAft>
                          <a:spcPts val="0"/>
                        </a:spcAft>
                        <a:buNone/>
                      </a:pPr>
                      <a:r>
                        <a:t/>
                      </a:r>
                      <a:endParaRPr sz="2400">
                        <a:solidFill>
                          <a:srgbClr val="222222"/>
                        </a:solidFill>
                      </a:endParaRPr>
                    </a:p>
                    <a:p>
                      <a:pPr indent="0" lvl="0" marL="0" rtl="0">
                        <a:lnSpc>
                          <a:spcPct val="115000"/>
                        </a:lnSpc>
                        <a:spcBef>
                          <a:spcPts val="0"/>
                        </a:spcBef>
                        <a:spcAft>
                          <a:spcPts val="0"/>
                        </a:spcAft>
                        <a:buClr>
                          <a:schemeClr val="dk1"/>
                        </a:buClr>
                        <a:buSzPts val="1100"/>
                        <a:buFont typeface="Arial"/>
                        <a:buNone/>
                      </a:pPr>
                      <a:r>
                        <a:rPr lang="en-US" sz="2400">
                          <a:solidFill>
                            <a:srgbClr val="222222"/>
                          </a:solidFill>
                        </a:rPr>
                        <a:t>Mayor appoints </a:t>
                      </a:r>
                      <a:endParaRPr sz="2400">
                        <a:solidFill>
                          <a:srgbClr val="222222"/>
                        </a:solidFill>
                      </a:endParaRPr>
                    </a:p>
                    <a:p>
                      <a:pPr indent="0" lvl="0" marL="0" rtl="0">
                        <a:lnSpc>
                          <a:spcPct val="115000"/>
                        </a:lnSpc>
                        <a:spcBef>
                          <a:spcPts val="0"/>
                        </a:spcBef>
                        <a:spcAft>
                          <a:spcPts val="0"/>
                        </a:spcAft>
                        <a:buNone/>
                      </a:pPr>
                      <a:r>
                        <a:t/>
                      </a:r>
                      <a:endParaRPr sz="2400">
                        <a:solidFill>
                          <a:srgbClr val="222222"/>
                        </a:solidFill>
                      </a:endParaRPr>
                    </a:p>
                  </a:txBody>
                  <a:tcPr marT="91425" marB="91425" marR="68575" marL="68575">
                    <a:lnL cap="flat" cmpd="sng" w="76200">
                      <a:solidFill>
                        <a:srgbClr val="999999"/>
                      </a:solidFill>
                      <a:prstDash val="solid"/>
                      <a:round/>
                      <a:headEnd len="sm" w="sm" type="none"/>
                      <a:tailEnd len="sm" w="sm" type="none"/>
                    </a:lnL>
                    <a:lnR cap="flat" cmpd="sng" w="76200">
                      <a:solidFill>
                        <a:srgbClr val="999999"/>
                      </a:solidFill>
                      <a:prstDash val="solid"/>
                      <a:round/>
                      <a:headEnd len="sm" w="sm" type="none"/>
                      <a:tailEnd len="sm" w="sm" type="none"/>
                    </a:lnR>
                    <a:lnT cap="flat" cmpd="sng" w="76200">
                      <a:solidFill>
                        <a:srgbClr val="999999"/>
                      </a:solidFill>
                      <a:prstDash val="solid"/>
                      <a:round/>
                      <a:headEnd len="sm" w="sm" type="none"/>
                      <a:tailEnd len="sm" w="sm" type="none"/>
                    </a:lnT>
                    <a:lnB cap="flat" cmpd="sng" w="76200">
                      <a:solidFill>
                        <a:srgbClr val="999999"/>
                      </a:solidFill>
                      <a:prstDash val="solid"/>
                      <a:round/>
                      <a:headEnd len="sm" w="sm" type="none"/>
                      <a:tailEnd len="sm" w="sm" type="none"/>
                    </a:lnB>
                    <a:solidFill>
                      <a:srgbClr val="EFEFEF"/>
                    </a:solidFill>
                  </a:tcPr>
                </a:tc>
                <a:tc>
                  <a:txBody>
                    <a:bodyPr>
                      <a:noAutofit/>
                    </a:bodyPr>
                    <a:lstStyle/>
                    <a:p>
                      <a:pPr indent="0" lvl="0" marL="0" rtl="0">
                        <a:lnSpc>
                          <a:spcPct val="115000"/>
                        </a:lnSpc>
                        <a:spcBef>
                          <a:spcPts val="0"/>
                        </a:spcBef>
                        <a:spcAft>
                          <a:spcPts val="0"/>
                        </a:spcAft>
                        <a:buNone/>
                      </a:pPr>
                      <a:r>
                        <a:rPr lang="en-US" sz="2400">
                          <a:solidFill>
                            <a:srgbClr val="222222"/>
                          </a:solidFill>
                        </a:rPr>
                        <a:t>EQC provides o</a:t>
                      </a:r>
                      <a:r>
                        <a:rPr lang="en-US" sz="2400">
                          <a:solidFill>
                            <a:srgbClr val="222222"/>
                          </a:solidFill>
                        </a:rPr>
                        <a:t>rientation for  the CAPAB</a:t>
                      </a:r>
                      <a:endParaRPr sz="2400">
                        <a:solidFill>
                          <a:srgbClr val="222222"/>
                        </a:solidFill>
                      </a:endParaRPr>
                    </a:p>
                  </a:txBody>
                  <a:tcPr marT="91425" marB="91425" marR="68575" marL="68575">
                    <a:lnL cap="flat" cmpd="sng" w="76200">
                      <a:solidFill>
                        <a:srgbClr val="999999"/>
                      </a:solidFill>
                      <a:prstDash val="solid"/>
                      <a:round/>
                      <a:headEnd len="sm" w="sm" type="none"/>
                      <a:tailEnd len="sm" w="sm" type="none"/>
                    </a:lnL>
                    <a:lnR cap="flat" cmpd="sng" w="76200">
                      <a:solidFill>
                        <a:srgbClr val="999999"/>
                      </a:solidFill>
                      <a:prstDash val="solid"/>
                      <a:round/>
                      <a:headEnd len="sm" w="sm" type="none"/>
                      <a:tailEnd len="sm" w="sm" type="none"/>
                    </a:lnR>
                    <a:lnT cap="flat" cmpd="sng" w="76200">
                      <a:solidFill>
                        <a:srgbClr val="999999"/>
                      </a:solidFill>
                      <a:prstDash val="solid"/>
                      <a:round/>
                      <a:headEnd len="sm" w="sm" type="none"/>
                      <a:tailEnd len="sm" w="sm" type="none"/>
                    </a:lnT>
                    <a:lnB cap="flat" cmpd="sng" w="76200">
                      <a:solidFill>
                        <a:srgbClr val="999999"/>
                      </a:solidFill>
                      <a:prstDash val="solid"/>
                      <a:round/>
                      <a:headEnd len="sm" w="sm" type="none"/>
                      <a:tailEnd len="sm" w="sm" type="none"/>
                    </a:lnB>
                    <a:solidFill>
                      <a:srgbClr val="EFEFEF"/>
                    </a:solidFill>
                  </a:tcPr>
                </a:tc>
                <a:tc>
                  <a:txBody>
                    <a:bodyPr>
                      <a:noAutofit/>
                    </a:bodyPr>
                    <a:lstStyle/>
                    <a:p>
                      <a:pPr indent="0" lvl="0" marL="0" rtl="0">
                        <a:lnSpc>
                          <a:spcPct val="115000"/>
                        </a:lnSpc>
                        <a:spcBef>
                          <a:spcPts val="0"/>
                        </a:spcBef>
                        <a:spcAft>
                          <a:spcPts val="0"/>
                        </a:spcAft>
                        <a:buClr>
                          <a:schemeClr val="dk1"/>
                        </a:buClr>
                        <a:buSzPts val="1100"/>
                        <a:buFont typeface="Arial"/>
                        <a:buNone/>
                      </a:pPr>
                      <a:r>
                        <a:rPr lang="en-US" sz="2400">
                          <a:solidFill>
                            <a:srgbClr val="222222"/>
                          </a:solidFill>
                        </a:rPr>
                        <a:t>CAPAB early work</a:t>
                      </a:r>
                      <a:endParaRPr sz="2400">
                        <a:solidFill>
                          <a:srgbClr val="222222"/>
                        </a:solidFill>
                      </a:endParaRPr>
                    </a:p>
                    <a:p>
                      <a:pPr indent="-381000" lvl="0" marL="457200" rtl="0">
                        <a:lnSpc>
                          <a:spcPct val="115000"/>
                        </a:lnSpc>
                        <a:spcBef>
                          <a:spcPts val="0"/>
                        </a:spcBef>
                        <a:spcAft>
                          <a:spcPts val="0"/>
                        </a:spcAft>
                        <a:buClr>
                          <a:srgbClr val="222222"/>
                        </a:buClr>
                        <a:buSzPts val="2400"/>
                        <a:buAutoNum type="arabicPeriod"/>
                      </a:pPr>
                      <a:r>
                        <a:rPr lang="en-US" sz="2400">
                          <a:solidFill>
                            <a:srgbClr val="222222"/>
                          </a:solidFill>
                        </a:rPr>
                        <a:t>visioning to determine scope of plan</a:t>
                      </a:r>
                      <a:endParaRPr sz="2400">
                        <a:solidFill>
                          <a:srgbClr val="222222"/>
                        </a:solidFill>
                      </a:endParaRPr>
                    </a:p>
                    <a:p>
                      <a:pPr indent="-381000" lvl="0" marL="457200" rtl="0">
                        <a:lnSpc>
                          <a:spcPct val="115000"/>
                        </a:lnSpc>
                        <a:spcBef>
                          <a:spcPts val="0"/>
                        </a:spcBef>
                        <a:spcAft>
                          <a:spcPts val="0"/>
                        </a:spcAft>
                        <a:buClr>
                          <a:srgbClr val="222222"/>
                        </a:buClr>
                        <a:buSzPts val="2400"/>
                        <a:buAutoNum type="arabicPeriod"/>
                      </a:pPr>
                      <a:r>
                        <a:rPr lang="en-US" sz="2400">
                          <a:solidFill>
                            <a:srgbClr val="222222"/>
                          </a:solidFill>
                        </a:rPr>
                        <a:t>decide on internal/external resources</a:t>
                      </a:r>
                      <a:endParaRPr sz="2400">
                        <a:solidFill>
                          <a:srgbClr val="222222"/>
                        </a:solidFill>
                      </a:endParaRPr>
                    </a:p>
                    <a:p>
                      <a:pPr indent="-381000" lvl="0" marL="457200" rtl="0">
                        <a:lnSpc>
                          <a:spcPct val="115000"/>
                        </a:lnSpc>
                        <a:spcBef>
                          <a:spcPts val="0"/>
                        </a:spcBef>
                        <a:spcAft>
                          <a:spcPts val="0"/>
                        </a:spcAft>
                        <a:buClr>
                          <a:srgbClr val="222222"/>
                        </a:buClr>
                        <a:buSzPts val="2400"/>
                        <a:buAutoNum type="arabicPeriod"/>
                      </a:pPr>
                      <a:r>
                        <a:rPr lang="en-US" sz="2400">
                          <a:solidFill>
                            <a:srgbClr val="222222"/>
                          </a:solidFill>
                        </a:rPr>
                        <a:t>establish public ed. and outreach</a:t>
                      </a:r>
                      <a:endParaRPr sz="2400">
                        <a:solidFill>
                          <a:srgbClr val="222222"/>
                        </a:solidFill>
                      </a:endParaRPr>
                    </a:p>
                    <a:p>
                      <a:pPr indent="0" lvl="0" marL="0" rtl="0" algn="ctr">
                        <a:lnSpc>
                          <a:spcPct val="115000"/>
                        </a:lnSpc>
                        <a:spcBef>
                          <a:spcPts val="0"/>
                        </a:spcBef>
                        <a:spcAft>
                          <a:spcPts val="0"/>
                        </a:spcAft>
                        <a:buNone/>
                      </a:pPr>
                      <a:r>
                        <a:rPr i="1" lang="en-US" sz="2400">
                          <a:solidFill>
                            <a:srgbClr val="222222"/>
                          </a:solidFill>
                        </a:rPr>
                        <a:t>  establish working groups</a:t>
                      </a:r>
                      <a:endParaRPr i="1" sz="2400">
                        <a:solidFill>
                          <a:srgbClr val="222222"/>
                        </a:solidFill>
                      </a:endParaRPr>
                    </a:p>
                    <a:p>
                      <a:pPr indent="0" lvl="0" marL="0" rtl="0" algn="ctr">
                        <a:lnSpc>
                          <a:spcPct val="115000"/>
                        </a:lnSpc>
                        <a:spcBef>
                          <a:spcPts val="0"/>
                        </a:spcBef>
                        <a:spcAft>
                          <a:spcPts val="0"/>
                        </a:spcAft>
                        <a:buNone/>
                      </a:pPr>
                      <a:r>
                        <a:rPr i="1" lang="en-US" sz="2400">
                          <a:solidFill>
                            <a:srgbClr val="222222"/>
                          </a:solidFill>
                        </a:rPr>
                        <a:t>Earth Day participation</a:t>
                      </a:r>
                      <a:endParaRPr i="1" sz="2400">
                        <a:solidFill>
                          <a:srgbClr val="222222"/>
                        </a:solidFill>
                      </a:endParaRPr>
                    </a:p>
                    <a:p>
                      <a:pPr indent="-381000" lvl="0" marL="457200" rtl="0">
                        <a:lnSpc>
                          <a:spcPct val="115000"/>
                        </a:lnSpc>
                        <a:spcBef>
                          <a:spcPts val="0"/>
                        </a:spcBef>
                        <a:spcAft>
                          <a:spcPts val="0"/>
                        </a:spcAft>
                        <a:buClr>
                          <a:srgbClr val="222222"/>
                        </a:buClr>
                        <a:buSzPts val="2400"/>
                        <a:buAutoNum type="arabicPeriod"/>
                      </a:pPr>
                      <a:r>
                        <a:rPr lang="en-US" sz="2400">
                          <a:solidFill>
                            <a:srgbClr val="222222"/>
                          </a:solidFill>
                        </a:rPr>
                        <a:t>audit existing comprehensive plans, policies, ordinances, programs, etc. </a:t>
                      </a:r>
                      <a:endParaRPr sz="2400">
                        <a:solidFill>
                          <a:srgbClr val="222222"/>
                        </a:solidFill>
                      </a:endParaRPr>
                    </a:p>
                  </a:txBody>
                  <a:tcPr marT="91425" marB="91425" marR="68575" marL="68575">
                    <a:lnL cap="flat" cmpd="sng" w="76200">
                      <a:solidFill>
                        <a:srgbClr val="999999"/>
                      </a:solidFill>
                      <a:prstDash val="solid"/>
                      <a:round/>
                      <a:headEnd len="sm" w="sm" type="none"/>
                      <a:tailEnd len="sm" w="sm" type="none"/>
                    </a:lnL>
                    <a:lnR cap="flat" cmpd="sng" w="76200">
                      <a:solidFill>
                        <a:srgbClr val="999999"/>
                      </a:solidFill>
                      <a:prstDash val="solid"/>
                      <a:round/>
                      <a:headEnd len="sm" w="sm" type="none"/>
                      <a:tailEnd len="sm" w="sm" type="none"/>
                    </a:lnR>
                    <a:lnT cap="flat" cmpd="sng" w="76200">
                      <a:solidFill>
                        <a:srgbClr val="999999"/>
                      </a:solidFill>
                      <a:prstDash val="solid"/>
                      <a:round/>
                      <a:headEnd len="sm" w="sm" type="none"/>
                      <a:tailEnd len="sm" w="sm" type="none"/>
                    </a:lnT>
                    <a:lnB cap="flat" cmpd="sng" w="76200">
                      <a:solidFill>
                        <a:srgbClr val="999999"/>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838200" y="814675"/>
            <a:ext cx="10515600" cy="14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Stage 2 CAP Development </a:t>
            </a:r>
            <a:endParaRPr/>
          </a:p>
          <a:p>
            <a:pPr indent="0" lvl="0" marL="0" rtl="0" algn="ctr">
              <a:spcBef>
                <a:spcPts val="0"/>
              </a:spcBef>
              <a:spcAft>
                <a:spcPts val="0"/>
              </a:spcAft>
              <a:buNone/>
            </a:pPr>
            <a:r>
              <a:rPr lang="en-US"/>
              <a:t>April 2018 through June 2019</a:t>
            </a:r>
            <a:endParaRPr/>
          </a:p>
          <a:p>
            <a:pPr indent="0" lvl="0" marL="0" rtl="0" algn="ctr">
              <a:spcBef>
                <a:spcPts val="0"/>
              </a:spcBef>
              <a:spcAft>
                <a:spcPts val="0"/>
              </a:spcAft>
              <a:buNone/>
            </a:pPr>
            <a:r>
              <a:rPr lang="en-US"/>
              <a:t> </a:t>
            </a:r>
            <a:endParaRPr/>
          </a:p>
        </p:txBody>
      </p:sp>
      <p:sp>
        <p:nvSpPr>
          <p:cNvPr id="147" name="Shape 147"/>
          <p:cNvSpPr txBox="1"/>
          <p:nvPr>
            <p:ph idx="1" type="body"/>
          </p:nvPr>
        </p:nvSpPr>
        <p:spPr>
          <a:xfrm>
            <a:off x="838200" y="2116075"/>
            <a:ext cx="10515600" cy="3786900"/>
          </a:xfrm>
          <a:prstGeom prst="rect">
            <a:avLst/>
          </a:prstGeom>
        </p:spPr>
        <p:txBody>
          <a:bodyPr anchorCtr="0" anchor="t" bIns="91425" lIns="91425" spcFirstLastPara="1" rIns="91425" wrap="square" tIns="91425">
            <a:noAutofit/>
          </a:bodyPr>
          <a:lstStyle/>
          <a:p>
            <a:pPr indent="-50800" lvl="0" marL="228600" rtl="0" algn="ctr">
              <a:spcBef>
                <a:spcPts val="1000"/>
              </a:spcBef>
              <a:spcAft>
                <a:spcPts val="0"/>
              </a:spcAft>
              <a:buNone/>
            </a:pPr>
            <a:r>
              <a:rPr lang="en-US" sz="3000" u="sng"/>
              <a:t>BASIC PARTS OF A</a:t>
            </a:r>
            <a:r>
              <a:rPr lang="en-US" sz="3000" u="sng"/>
              <a:t> CAP</a:t>
            </a:r>
            <a:endParaRPr sz="2400" u="sng"/>
          </a:p>
          <a:p>
            <a:pPr indent="-50800" lvl="0" marL="228600" rtl="0" algn="ctr">
              <a:spcBef>
                <a:spcPts val="1000"/>
              </a:spcBef>
              <a:spcAft>
                <a:spcPts val="0"/>
              </a:spcAft>
              <a:buNone/>
            </a:pPr>
            <a:r>
              <a:t/>
            </a:r>
            <a:endParaRPr sz="2400" u="sng"/>
          </a:p>
          <a:p>
            <a:pPr indent="-50800" lvl="0" marL="228600">
              <a:spcBef>
                <a:spcPts val="1000"/>
              </a:spcBef>
              <a:spcAft>
                <a:spcPts val="0"/>
              </a:spcAft>
              <a:buNone/>
            </a:pPr>
            <a:r>
              <a:rPr lang="en-US"/>
              <a:t>Define </a:t>
            </a:r>
            <a:r>
              <a:rPr b="1" lang="en-US"/>
              <a:t>s</a:t>
            </a:r>
            <a:r>
              <a:rPr b="1" lang="en-US"/>
              <a:t>cope</a:t>
            </a:r>
            <a:r>
              <a:rPr lang="en-US"/>
              <a:t> of the CAP  to decrease GHG and to ensure an economy resilient to energy and environmental impacts.</a:t>
            </a:r>
            <a:endParaRPr/>
          </a:p>
          <a:p>
            <a:pPr indent="-50800" lvl="0" marL="228600">
              <a:spcBef>
                <a:spcPts val="1000"/>
              </a:spcBef>
              <a:spcAft>
                <a:spcPts val="0"/>
              </a:spcAft>
              <a:buNone/>
            </a:pPr>
            <a:r>
              <a:rPr lang="en-US"/>
              <a:t>Conduct a  baseline </a:t>
            </a:r>
            <a:r>
              <a:rPr b="1" lang="en-US"/>
              <a:t>GHG inventory</a:t>
            </a:r>
            <a:r>
              <a:rPr lang="en-US"/>
              <a:t> (emissions)</a:t>
            </a:r>
            <a:endParaRPr/>
          </a:p>
          <a:p>
            <a:pPr indent="-50800" lvl="0" marL="228600">
              <a:spcBef>
                <a:spcPts val="1000"/>
              </a:spcBef>
              <a:spcAft>
                <a:spcPts val="0"/>
              </a:spcAft>
              <a:buNone/>
            </a:pPr>
            <a:r>
              <a:rPr b="1" lang="en-US"/>
              <a:t>Set targets</a:t>
            </a:r>
            <a:r>
              <a:rPr lang="en-US"/>
              <a:t> - to reduce net carbon emissions (</a:t>
            </a:r>
            <a:r>
              <a:rPr lang="en-US">
                <a:solidFill>
                  <a:srgbClr val="CC4125"/>
                </a:solidFill>
              </a:rPr>
              <a:t>carbon free by 33</a:t>
            </a:r>
            <a:r>
              <a:rPr lang="en-US"/>
              <a:t>)</a:t>
            </a:r>
            <a:endParaRPr/>
          </a:p>
          <a:p>
            <a:pPr indent="-50800" lvl="0" marL="228600">
              <a:spcBef>
                <a:spcPts val="1000"/>
              </a:spcBef>
              <a:spcAft>
                <a:spcPts val="0"/>
              </a:spcAft>
              <a:buNone/>
            </a:pPr>
            <a:r>
              <a:rPr lang="en-US"/>
              <a:t>Develop mitigation and adaptation </a:t>
            </a:r>
            <a:r>
              <a:rPr b="1" lang="en-US"/>
              <a:t>strategies</a:t>
            </a:r>
            <a:r>
              <a:rPr lang="en-US"/>
              <a:t> </a:t>
            </a:r>
            <a:endParaRPr/>
          </a:p>
          <a:p>
            <a:pPr indent="-50800" lvl="0" marL="228600" rtl="0">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Scope of Plan</a:t>
            </a:r>
            <a:endParaRPr/>
          </a:p>
        </p:txBody>
      </p:sp>
      <p:sp>
        <p:nvSpPr>
          <p:cNvPr id="153" name="Shape 153"/>
          <p:cNvSpPr txBox="1"/>
          <p:nvPr>
            <p:ph idx="1" type="body"/>
          </p:nvPr>
        </p:nvSpPr>
        <p:spPr>
          <a:xfrm>
            <a:off x="838200" y="1825625"/>
            <a:ext cx="10515600" cy="4351200"/>
          </a:xfrm>
          <a:prstGeom prst="rect">
            <a:avLst/>
          </a:prstGeom>
        </p:spPr>
        <p:txBody>
          <a:bodyPr anchorCtr="0" anchor="t" bIns="91425" lIns="91425" spcFirstLastPara="1" rIns="91425" wrap="square" tIns="91425">
            <a:noAutofit/>
          </a:bodyPr>
          <a:lstStyle/>
          <a:p>
            <a:pPr indent="0" lvl="0" marL="495300" rtl="0">
              <a:lnSpc>
                <a:spcPct val="115000"/>
              </a:lnSpc>
              <a:spcBef>
                <a:spcPts val="0"/>
              </a:spcBef>
              <a:spcAft>
                <a:spcPts val="0"/>
              </a:spcAft>
              <a:buNone/>
            </a:pPr>
            <a:r>
              <a:t/>
            </a:r>
            <a:endParaRPr b="1" sz="2400">
              <a:solidFill>
                <a:srgbClr val="222222"/>
              </a:solidFill>
              <a:latin typeface="Arial"/>
              <a:ea typeface="Arial"/>
              <a:cs typeface="Arial"/>
              <a:sym typeface="Arial"/>
            </a:endParaRPr>
          </a:p>
          <a:p>
            <a:pPr indent="0" lvl="0" marL="495300" rtl="0">
              <a:lnSpc>
                <a:spcPct val="115000"/>
              </a:lnSpc>
              <a:spcBef>
                <a:spcPts val="0"/>
              </a:spcBef>
              <a:spcAft>
                <a:spcPts val="0"/>
              </a:spcAft>
              <a:buNone/>
            </a:pPr>
            <a:r>
              <a:rPr b="1" lang="en-US" sz="2400">
                <a:solidFill>
                  <a:srgbClr val="222222"/>
                </a:solidFill>
                <a:latin typeface="Arial"/>
                <a:ea typeface="Arial"/>
                <a:cs typeface="Arial"/>
                <a:sym typeface="Arial"/>
              </a:rPr>
              <a:t>Sustainable Plan</a:t>
            </a:r>
            <a:r>
              <a:rPr lang="en-US" sz="2400">
                <a:solidFill>
                  <a:srgbClr val="222222"/>
                </a:solidFill>
                <a:latin typeface="Arial"/>
                <a:ea typeface="Arial"/>
                <a:cs typeface="Arial"/>
                <a:sym typeface="Arial"/>
              </a:rPr>
              <a:t>: Education, Energy, Waste, Water, Community Development, Transportation, Green Economic Development, Open Space and Ecosystem Preservation, Food. OPRF, IL</a:t>
            </a:r>
            <a:endParaRPr sz="2400">
              <a:solidFill>
                <a:srgbClr val="222222"/>
              </a:solidFill>
              <a:latin typeface="Arial"/>
              <a:ea typeface="Arial"/>
              <a:cs typeface="Arial"/>
              <a:sym typeface="Arial"/>
            </a:endParaRPr>
          </a:p>
          <a:p>
            <a:pPr indent="0" lvl="0" marL="495300" rtl="0">
              <a:lnSpc>
                <a:spcPct val="115000"/>
              </a:lnSpc>
              <a:spcBef>
                <a:spcPts val="0"/>
              </a:spcBef>
              <a:spcAft>
                <a:spcPts val="0"/>
              </a:spcAft>
              <a:buClr>
                <a:schemeClr val="dk1"/>
              </a:buClr>
              <a:buSzPts val="1100"/>
              <a:buFont typeface="Arial"/>
              <a:buNone/>
            </a:pPr>
            <a:r>
              <a:t/>
            </a:r>
            <a:endParaRPr sz="2400">
              <a:solidFill>
                <a:srgbClr val="222222"/>
              </a:solidFill>
              <a:latin typeface="Arial"/>
              <a:ea typeface="Arial"/>
              <a:cs typeface="Arial"/>
              <a:sym typeface="Arial"/>
            </a:endParaRPr>
          </a:p>
          <a:p>
            <a:pPr indent="0" lvl="0" marL="495300" rtl="0">
              <a:lnSpc>
                <a:spcPct val="115000"/>
              </a:lnSpc>
              <a:spcBef>
                <a:spcPts val="0"/>
              </a:spcBef>
              <a:spcAft>
                <a:spcPts val="0"/>
              </a:spcAft>
              <a:buClr>
                <a:schemeClr val="dk1"/>
              </a:buClr>
              <a:buSzPts val="1100"/>
              <a:buFont typeface="Arial"/>
              <a:buNone/>
            </a:pPr>
            <a:r>
              <a:rPr b="1" lang="en-US" sz="2400">
                <a:solidFill>
                  <a:srgbClr val="222222"/>
                </a:solidFill>
                <a:latin typeface="Arial"/>
                <a:ea typeface="Arial"/>
                <a:cs typeface="Arial"/>
                <a:sym typeface="Arial"/>
              </a:rPr>
              <a:t>Phase I of a plan focusing on energy</a:t>
            </a:r>
            <a:r>
              <a:rPr lang="en-US" sz="2400">
                <a:solidFill>
                  <a:srgbClr val="222222"/>
                </a:solidFill>
                <a:latin typeface="Arial"/>
                <a:ea typeface="Arial"/>
                <a:cs typeface="Arial"/>
                <a:sym typeface="Arial"/>
              </a:rPr>
              <a:t>: Waste Reduction and Utilization, Local Energy and Renewables, Transportation, and the Built Environment. Dubuque, IA</a:t>
            </a:r>
            <a:endParaRPr sz="2400">
              <a:solidFill>
                <a:srgbClr val="222222"/>
              </a:solidFill>
              <a:latin typeface="Arial"/>
              <a:ea typeface="Arial"/>
              <a:cs typeface="Arial"/>
              <a:sym typeface="Arial"/>
            </a:endParaRPr>
          </a:p>
          <a:p>
            <a:pPr indent="-50800" lvl="0" marL="228600">
              <a:spcBef>
                <a:spcPts val="10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lang="en-US"/>
              <a:t>Setting Targets</a:t>
            </a:r>
            <a:endParaRPr b="0" i="0" sz="4400" u="none" cap="none" strike="noStrike">
              <a:solidFill>
                <a:schemeClr val="dk1"/>
              </a:solidFill>
              <a:latin typeface="Calibri"/>
              <a:ea typeface="Calibri"/>
              <a:cs typeface="Calibri"/>
              <a:sym typeface="Calibri"/>
            </a:endParaRPr>
          </a:p>
        </p:txBody>
      </p:sp>
      <p:sp>
        <p:nvSpPr>
          <p:cNvPr id="159" name="Shape 1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2800" u="none" cap="none" strike="noStrike">
                <a:solidFill>
                  <a:schemeClr val="dk1"/>
                </a:solidFill>
                <a:latin typeface="Calibri"/>
                <a:ea typeface="Calibri"/>
                <a:cs typeface="Calibri"/>
                <a:sym typeface="Calibri"/>
              </a:rPr>
              <a:t> </a:t>
            </a:r>
            <a:endParaRPr/>
          </a:p>
          <a:p>
            <a:pPr indent="0" lvl="0" marL="0" marR="0" rtl="0" algn="l">
              <a:lnSpc>
                <a:spcPct val="90000"/>
              </a:lnSpc>
              <a:spcBef>
                <a:spcPts val="0"/>
              </a:spcBef>
              <a:spcAft>
                <a:spcPts val="0"/>
              </a:spcAft>
              <a:buNone/>
            </a:pPr>
            <a:r>
              <a:t/>
            </a:r>
            <a:endParaRPr/>
          </a:p>
          <a:p>
            <a:pPr indent="0" lvl="0" marL="0" marR="0" rtl="0" algn="l">
              <a:lnSpc>
                <a:spcPct val="90000"/>
              </a:lnSpc>
              <a:spcBef>
                <a:spcPts val="0"/>
              </a:spcBef>
              <a:spcAft>
                <a:spcPts val="0"/>
              </a:spcAft>
              <a:buNone/>
            </a:pPr>
            <a:r>
              <a:t/>
            </a:r>
            <a:endParaRPr/>
          </a:p>
          <a:p>
            <a:pPr indent="0" lvl="0" marL="0" marR="0" rtl="0" algn="l">
              <a:lnSpc>
                <a:spcPct val="90000"/>
              </a:lnSpc>
              <a:spcBef>
                <a:spcPts val="100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160" name="Shape 160"/>
          <p:cNvPicPr preferRelativeResize="0"/>
          <p:nvPr/>
        </p:nvPicPr>
        <p:blipFill>
          <a:blip r:embed="rId3">
            <a:alphaModFix/>
          </a:blip>
          <a:stretch>
            <a:fillRect/>
          </a:stretch>
        </p:blipFill>
        <p:spPr>
          <a:xfrm>
            <a:off x="3131300" y="2118813"/>
            <a:ext cx="6321776" cy="3764976"/>
          </a:xfrm>
          <a:prstGeom prst="rect">
            <a:avLst/>
          </a:prstGeom>
          <a:noFill/>
          <a:ln cap="flat" cmpd="sng" w="76200">
            <a:solidFill>
              <a:srgbClr val="999999"/>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